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2" r:id="rId3"/>
    <p:sldId id="298" r:id="rId4"/>
    <p:sldId id="300" r:id="rId5"/>
    <p:sldId id="308" r:id="rId6"/>
    <p:sldId id="313" r:id="rId7"/>
    <p:sldId id="307" r:id="rId8"/>
    <p:sldId id="319" r:id="rId9"/>
    <p:sldId id="317" r:id="rId10"/>
    <p:sldId id="315" r:id="rId11"/>
    <p:sldId id="316" r:id="rId12"/>
    <p:sldId id="318" r:id="rId13"/>
    <p:sldId id="323" r:id="rId14"/>
    <p:sldId id="324" r:id="rId15"/>
    <p:sldId id="325" r:id="rId16"/>
    <p:sldId id="327" r:id="rId17"/>
    <p:sldId id="312" r:id="rId18"/>
    <p:sldId id="269" r:id="rId19"/>
    <p:sldId id="320" r:id="rId20"/>
    <p:sldId id="329" r:id="rId21"/>
    <p:sldId id="330" r:id="rId22"/>
    <p:sldId id="295" r:id="rId23"/>
    <p:sldId id="292" r:id="rId24"/>
    <p:sldId id="328" r:id="rId25"/>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D8252-7E89-47EF-BB79-FEC222AED9B5}" type="datetimeFigureOut">
              <a:rPr lang="nl-BE" smtClean="0"/>
              <a:t>8/11/2016</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5F2317-A094-497E-97F4-C72A57674AE9}" type="slidenum">
              <a:rPr lang="nl-BE" smtClean="0"/>
              <a:t>‹nr.›</a:t>
            </a:fld>
            <a:endParaRPr lang="nl-BE"/>
          </a:p>
        </p:txBody>
      </p:sp>
    </p:spTree>
    <p:extLst>
      <p:ext uri="{BB962C8B-B14F-4D97-AF65-F5344CB8AC3E}">
        <p14:creationId xmlns:p14="http://schemas.microsoft.com/office/powerpoint/2010/main" val="98388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FE5F2317-A094-497E-97F4-C72A57674AE9}" type="slidenum">
              <a:rPr lang="nl-BE" smtClean="0"/>
              <a:t>1</a:t>
            </a:fld>
            <a:endParaRPr lang="nl-BE"/>
          </a:p>
        </p:txBody>
      </p:sp>
    </p:spTree>
    <p:extLst>
      <p:ext uri="{BB962C8B-B14F-4D97-AF65-F5344CB8AC3E}">
        <p14:creationId xmlns:p14="http://schemas.microsoft.com/office/powerpoint/2010/main" val="470573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188640" y="4343400"/>
            <a:ext cx="6480720" cy="4114800"/>
          </a:xfrm>
        </p:spPr>
        <p:txBody>
          <a:bodyPr/>
          <a:lstStyle/>
          <a:p>
            <a:r>
              <a:rPr lang="en-GB" sz="1050" i="1" dirty="0"/>
              <a:t>Economic development</a:t>
            </a:r>
            <a:r>
              <a:rPr lang="en-GB" sz="1050" dirty="0"/>
              <a:t>.</a:t>
            </a:r>
            <a:endParaRPr lang="nl-BE" sz="1050" dirty="0"/>
          </a:p>
          <a:p>
            <a:r>
              <a:rPr lang="en-GB" sz="1050" dirty="0"/>
              <a:t>Regions should dispose of instruments to stimulate economic development such as funds for stimulation of innovation, internationalisation or localisation, credit guarantee tools, … Methodologies to stimulate the best projects are to be developed in order to stimulate transparency. Monitoring and stimulating the development of sustainable MSME’s together with the civil society is a key role to be played by the regional level.</a:t>
            </a:r>
            <a:endParaRPr lang="nl-BE" sz="1050" dirty="0"/>
          </a:p>
          <a:p>
            <a:r>
              <a:rPr lang="en-GB" sz="1050" dirty="0"/>
              <a:t>Due to the development of renewable energy in the coming years, and the fact that companies and individuals will be able to contribute to this type of energy, putting the energy they produce on the public network thanks to smart grids, the choice of a type of renewable energy and the stimulation of citizens and SMEs to produce it, can vary from region to region. In the North of Italy the focus lies on hydro-energy whereas in the south of Italy, photovoltaic energy is the key lever for sustainable economic development.</a:t>
            </a:r>
            <a:endParaRPr lang="nl-BE" sz="1050" dirty="0"/>
          </a:p>
          <a:p>
            <a:r>
              <a:rPr lang="en-GB" sz="1050" i="1" dirty="0"/>
              <a:t>Educational development</a:t>
            </a:r>
            <a:endParaRPr lang="nl-BE" sz="1050" dirty="0"/>
          </a:p>
          <a:p>
            <a:r>
              <a:rPr lang="en-GB" sz="1050" dirty="0"/>
              <a:t>Universities with a national interest should continue to be managed on a national level. We also believe that salaries of kindergarten, primary school and high school teachers should remain a national matter, based upon operational hour/credit points provided schools are public. Tuition fees for private schools vary from county to county and are subject of market conditions. The quality of the output of schools, should be identical though and heavily controlled by the authorities, be they regional or national.</a:t>
            </a:r>
            <a:endParaRPr lang="nl-BE" sz="1050" dirty="0"/>
          </a:p>
          <a:p>
            <a:r>
              <a:rPr lang="en-GB" sz="1050" dirty="0"/>
              <a:t>The management and distribution of the allotted credit points to public schools can be regional matter. Matters that can also be governed on a regional basis are </a:t>
            </a:r>
            <a:r>
              <a:rPr lang="en-GB" sz="1050" dirty="0" err="1"/>
              <a:t>a.o.</a:t>
            </a:r>
            <a:r>
              <a:rPr lang="en-GB" sz="1050" dirty="0"/>
              <a:t> construction and maintenance of schools, after school facilities, post-compulsory education facilities, professional reorientation facilities, etc. </a:t>
            </a:r>
            <a:endParaRPr lang="nl-BE" sz="1050" dirty="0"/>
          </a:p>
          <a:p>
            <a:r>
              <a:rPr lang="en-GB" sz="1050" i="1" dirty="0"/>
              <a:t>Medical care</a:t>
            </a:r>
            <a:endParaRPr lang="nl-BE" sz="1050" dirty="0"/>
          </a:p>
          <a:p>
            <a:r>
              <a:rPr lang="en-GB" sz="1050" dirty="0"/>
              <a:t>Hospitals, day-care </a:t>
            </a:r>
            <a:r>
              <a:rPr lang="en-GB" sz="1050" dirty="0" err="1"/>
              <a:t>centers</a:t>
            </a:r>
            <a:r>
              <a:rPr lang="en-GB" sz="1050" dirty="0"/>
              <a:t>, elderly care instruments, child care locations, dispensaries and medical care </a:t>
            </a:r>
            <a:r>
              <a:rPr lang="en-GB" sz="1050" dirty="0" err="1"/>
              <a:t>centers</a:t>
            </a:r>
            <a:r>
              <a:rPr lang="en-GB" sz="1050" dirty="0"/>
              <a:t>: these topics are better organised on a regional level. The region can centralise the most specialised and most expensive services in one location, but at a distance and at a price that is reachable by the majority of the population. The region can decide to expand medical education and prevention efforts when it discovers a backlog of the population compared to other parts of the country. </a:t>
            </a:r>
            <a:endParaRPr lang="nl-BE" sz="1050" dirty="0"/>
          </a:p>
          <a:p>
            <a:r>
              <a:rPr lang="en-GB" sz="1050" dirty="0"/>
              <a:t>The medical function is often also a sector that employs a lot of volunteers. Unemployed people, retired people but also house wives make themselves useful in giving assistance to doctors, elderly people, young mothers with children. It is important that organisations who put them at work provide them with the necessary framework. Managing volunteers requires special skills, but also insurance in case of errors or accidents</a:t>
            </a:r>
            <a:r>
              <a:rPr lang="en-GB" sz="1050" dirty="0" smtClean="0"/>
              <a:t>.</a:t>
            </a:r>
            <a:endParaRPr lang="nl-BE" sz="1050" dirty="0"/>
          </a:p>
        </p:txBody>
      </p:sp>
      <p:sp>
        <p:nvSpPr>
          <p:cNvPr id="4" name="Tijdelijke aanduiding voor dianummer 3"/>
          <p:cNvSpPr>
            <a:spLocks noGrp="1"/>
          </p:cNvSpPr>
          <p:nvPr>
            <p:ph type="sldNum" sz="quarter" idx="10"/>
          </p:nvPr>
        </p:nvSpPr>
        <p:spPr/>
        <p:txBody>
          <a:bodyPr/>
          <a:lstStyle/>
          <a:p>
            <a:fld id="{FE5F2317-A094-497E-97F4-C72A57674AE9}" type="slidenum">
              <a:rPr lang="nl-BE" smtClean="0"/>
              <a:t>20</a:t>
            </a:fld>
            <a:endParaRPr lang="nl-BE"/>
          </a:p>
        </p:txBody>
      </p:sp>
    </p:spTree>
    <p:extLst>
      <p:ext uri="{BB962C8B-B14F-4D97-AF65-F5344CB8AC3E}">
        <p14:creationId xmlns:p14="http://schemas.microsoft.com/office/powerpoint/2010/main" val="2125852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116632" y="4343400"/>
            <a:ext cx="6624736" cy="4693096"/>
          </a:xfrm>
        </p:spPr>
        <p:txBody>
          <a:bodyPr/>
          <a:lstStyle/>
          <a:p>
            <a:r>
              <a:rPr lang="en-GB" sz="800" i="1" dirty="0"/>
              <a:t>Public utility functions</a:t>
            </a:r>
            <a:endParaRPr lang="nl-BE" sz="800" dirty="0"/>
          </a:p>
          <a:p>
            <a:r>
              <a:rPr lang="en-GB" sz="800" dirty="0"/>
              <a:t>Public utility functions such as collection of garbage, organisation of regional public transportation, urbanisation planning, city renovation, fire fight brigades are best organised on a regional level. The advantage is financial in the first place. Machinery and equipment can be used more efficiently, maintenance can be organised in one location, public procurement of new material will receive better prices because of larger quantities to purchase. The control of the quality of the service, of the financial efficiency, of the respect of national rules can be organised on a regional level under national supervision.</a:t>
            </a:r>
            <a:endParaRPr lang="nl-BE" sz="800" dirty="0"/>
          </a:p>
          <a:p>
            <a:r>
              <a:rPr lang="en-GB" sz="800" dirty="0"/>
              <a:t> </a:t>
            </a:r>
            <a:r>
              <a:rPr lang="en-GB" sz="800" dirty="0" smtClean="0"/>
              <a:t>Regions </a:t>
            </a:r>
            <a:r>
              <a:rPr lang="en-GB" sz="800" dirty="0"/>
              <a:t>have a good overview of major calamities that could happen (earthquakes, large explosions, multiple car crashes, train accidents, terrorist attacks, football hooligans violence…). They should not only dispose of a </a:t>
            </a:r>
            <a:r>
              <a:rPr lang="en-GB" sz="800" i="1" dirty="0"/>
              <a:t>regional emergency plan</a:t>
            </a:r>
            <a:r>
              <a:rPr lang="en-GB" sz="800" dirty="0"/>
              <a:t>, but also of local municipal antennas that are prepared and have access to national calamity fighters, such as civil protection squads, specialised fire fight squads, crisis police teams, demining teams…)</a:t>
            </a:r>
            <a:endParaRPr lang="nl-BE" sz="800" dirty="0"/>
          </a:p>
          <a:p>
            <a:r>
              <a:rPr lang="en-GB" sz="800" i="1" dirty="0"/>
              <a:t>Public property</a:t>
            </a:r>
            <a:endParaRPr lang="nl-BE" sz="800" dirty="0"/>
          </a:p>
          <a:p>
            <a:r>
              <a:rPr lang="en-GB" sz="800" dirty="0"/>
              <a:t>Public works and maintenance of public property, except for waterways, motorways, railways and interregional roads, can also better be organised on a regional level. A region is more accepted by the population to decide which measures to take and which priorities to establish. Municipalities can foresee playground furniture and sport infrastructure giving a future to the youth, possibly in collaboration with the local community and/or civil society for the maintenance and the social control.</a:t>
            </a:r>
            <a:endParaRPr lang="nl-BE" sz="800" dirty="0"/>
          </a:p>
          <a:p>
            <a:r>
              <a:rPr lang="en-GB" sz="800" dirty="0"/>
              <a:t>Financial responsibility is in this case the key word, but under the supervision of the national level. Examples of bad policy by regions can be quoted in many countries. But this is not a reason for not doing this. There is more public consensus on a regional level than on a national one. Regional levels can also motivate better the necessity of an investment because more closely involved, especially when European funds are at stake.  It is sad therefore that the investment proposal for the last Juncker funds had to be produced quickly by the national level, without the involvement of the regions.</a:t>
            </a:r>
            <a:endParaRPr lang="nl-BE" sz="800" dirty="0"/>
          </a:p>
          <a:p>
            <a:r>
              <a:rPr lang="en-GB" sz="800" i="1" dirty="0"/>
              <a:t>Cultural development</a:t>
            </a:r>
            <a:endParaRPr lang="nl-BE" sz="800" dirty="0"/>
          </a:p>
          <a:p>
            <a:r>
              <a:rPr lang="en-GB" sz="800" dirty="0"/>
              <a:t>Cultural development is the most tricky subject, when it comes to the regional approach. Often, historic disputes started because of different cultural origins or exteriorisation of  minorities considering themselves as backlogged by the cultural majority. Slovaks and Czech decided on a separation into two countries for these reasons. </a:t>
            </a:r>
            <a:r>
              <a:rPr lang="en-GB" sz="800" dirty="0" err="1"/>
              <a:t>Catalunya</a:t>
            </a:r>
            <a:r>
              <a:rPr lang="en-GB" sz="800" dirty="0"/>
              <a:t> is claiming independence for the same reason. As does Corsica, Flanders, Bask country, Scotland etc. Flanders is a strange example, because representing the majority in Belgium, but not being considered abroad as such. But culture is not only based upon language. Culture needs a place in the life of a community. All types of art, from popular music to cinema, and TV series and programs, from graffiti over street art to paintings and sculpture, from music; opera and theatre, from magazines and newspapers to novels and poetry, they are needed by a population to express itself. Religion, religious buildings and religious expression are also part of the cultural life of a region and/or of a minority living in that region. A region is much more able to give a place to all these elements, because constantly confronted with the real situation.  This implies in the first place topics such as the construction, maintenance and development of museums, theatres, cultural centres, exhibition centres, concert halls. It also implies the stimulation of cultural expression.  Here also the use of volunteers is frequent and requires a special attention.</a:t>
            </a:r>
            <a:endParaRPr lang="nl-BE" sz="800" dirty="0"/>
          </a:p>
          <a:p>
            <a:r>
              <a:rPr lang="en-GB" sz="800" dirty="0"/>
              <a:t>Exceptions can be made for cultural groups of national interest such as opera houses, symphonic orchestras, television and radio stations, who should continue to be managed on a national level.</a:t>
            </a:r>
            <a:endParaRPr lang="nl-BE" sz="800" dirty="0"/>
          </a:p>
          <a:p>
            <a:r>
              <a:rPr lang="en-GB" sz="800" dirty="0"/>
              <a:t>It is my point of view that every initiative taken as well on regional as on national level can be subject to public-private-partnerships. Specific legislation should determine the methodologies that could be used (concessions, PPP projects, …) and the methodologies for attribution of contracts. The same principle goes for appeal on European Funds. Attribution of EFRD funds could be regionalised as well as the monitoring of the projects. Collaboration between regions and foreign regions in the framework of </a:t>
            </a:r>
            <a:r>
              <a:rPr lang="en-GB" sz="800" dirty="0" err="1"/>
              <a:t>Interreg</a:t>
            </a:r>
            <a:r>
              <a:rPr lang="en-GB" sz="800" dirty="0"/>
              <a:t>, Horizon 2020 and other European funds can be decided and monitored on regional level.</a:t>
            </a:r>
            <a:endParaRPr lang="nl-BE" sz="800" dirty="0"/>
          </a:p>
          <a:p>
            <a:endParaRPr lang="nl-BE" sz="800" dirty="0"/>
          </a:p>
        </p:txBody>
      </p:sp>
      <p:sp>
        <p:nvSpPr>
          <p:cNvPr id="4" name="Tijdelijke aanduiding voor dianummer 3"/>
          <p:cNvSpPr>
            <a:spLocks noGrp="1"/>
          </p:cNvSpPr>
          <p:nvPr>
            <p:ph type="sldNum" sz="quarter" idx="10"/>
          </p:nvPr>
        </p:nvSpPr>
        <p:spPr/>
        <p:txBody>
          <a:bodyPr/>
          <a:lstStyle/>
          <a:p>
            <a:fld id="{FE5F2317-A094-497E-97F4-C72A57674AE9}" type="slidenum">
              <a:rPr lang="nl-BE" smtClean="0"/>
              <a:t>21</a:t>
            </a:fld>
            <a:endParaRPr lang="nl-BE"/>
          </a:p>
        </p:txBody>
      </p:sp>
    </p:spTree>
    <p:extLst>
      <p:ext uri="{BB962C8B-B14F-4D97-AF65-F5344CB8AC3E}">
        <p14:creationId xmlns:p14="http://schemas.microsoft.com/office/powerpoint/2010/main" val="594899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Why are industrial businesses important for a regional economic structure especially in less developed areas? Large companies create a lot of employment. Not only inside their own entity but also to suppliers. And suppliers are to be defined in several categories: suppliers of spare parts, suppliers of services such as accountancy, HRM, legal advice, ICT, finance, marketing and advertising, suppliers of catering, cleaning. And then there is the third circle of opportunities: those companies that offer products and services to everybody that has a proper salary: food service industry, shops, construction companies. This model of the three circles becomes stronger when the inner circle is not based upon one or two large companies with foreign management, but on more medium sized national companies with unique features in the market and innovative capacity. </a:t>
            </a:r>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FE5F2317-A094-497E-97F4-C72A57674AE9}" type="slidenum">
              <a:rPr lang="nl-BE" smtClean="0"/>
              <a:t>23</a:t>
            </a:fld>
            <a:endParaRPr lang="nl-BE"/>
          </a:p>
        </p:txBody>
      </p:sp>
    </p:spTree>
    <p:extLst>
      <p:ext uri="{BB962C8B-B14F-4D97-AF65-F5344CB8AC3E}">
        <p14:creationId xmlns:p14="http://schemas.microsoft.com/office/powerpoint/2010/main" val="373046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 </a:t>
            </a:r>
            <a:r>
              <a:rPr lang="en-US" sz="1200" b="0" i="0" u="none" strike="noStrike" kern="1200" baseline="0" dirty="0" smtClean="0">
                <a:solidFill>
                  <a:schemeClr val="tx1"/>
                </a:solidFill>
                <a:latin typeface="+mn-lt"/>
                <a:ea typeface="+mn-ea"/>
                <a:cs typeface="+mn-cs"/>
              </a:rPr>
              <a:t>Human resilience is the capacity to shape and adapt to change. We share with many others the definition of resilience as a capacity — and extend the definition to</a:t>
            </a:r>
          </a:p>
          <a:p>
            <a:r>
              <a:rPr lang="en-US" sz="1200" b="0" i="0" u="none" strike="noStrike" kern="1200" baseline="0" dirty="0" smtClean="0">
                <a:solidFill>
                  <a:schemeClr val="tx1"/>
                </a:solidFill>
                <a:latin typeface="+mn-lt"/>
                <a:ea typeface="+mn-ea"/>
                <a:cs typeface="+mn-cs"/>
              </a:rPr>
              <a:t>encompass bundles of personal and social capacities Public and private individuals and organizations can cultivate these capacities through the application of</a:t>
            </a:r>
          </a:p>
          <a:p>
            <a:r>
              <a:rPr lang="nl-BE" sz="1200" b="0" i="0" u="none" strike="noStrike" kern="1200" baseline="0" dirty="0" err="1" smtClean="0">
                <a:solidFill>
                  <a:schemeClr val="tx1"/>
                </a:solidFill>
                <a:latin typeface="+mn-lt"/>
                <a:ea typeface="+mn-ea"/>
                <a:cs typeface="+mn-cs"/>
              </a:rPr>
              <a:t>resilience</a:t>
            </a:r>
            <a:r>
              <a:rPr lang="nl-BE" sz="1200" b="0" i="0" u="none" strike="noStrike" kern="1200" baseline="0" dirty="0" smtClean="0">
                <a:solidFill>
                  <a:schemeClr val="tx1"/>
                </a:solidFill>
                <a:latin typeface="+mn-lt"/>
                <a:ea typeface="+mn-ea"/>
                <a:cs typeface="+mn-cs"/>
              </a:rPr>
              <a:t> in </a:t>
            </a:r>
            <a:r>
              <a:rPr lang="nl-BE" sz="1200" b="0" i="0" u="none" strike="noStrike" kern="1200" baseline="0" dirty="0" err="1" smtClean="0">
                <a:solidFill>
                  <a:schemeClr val="tx1"/>
                </a:solidFill>
                <a:latin typeface="+mn-lt"/>
                <a:ea typeface="+mn-ea"/>
                <a:cs typeface="+mn-cs"/>
              </a:rPr>
              <a:t>practice</a:t>
            </a:r>
            <a:r>
              <a:rPr lang="nl-BE"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While some of these principles and practices may be culturally specific, we have attempted to universalize our understandings and to describe resilience as a necessary capacity for communities and societies </a:t>
            </a:r>
            <a:r>
              <a:rPr lang="nl-BE" sz="1200" b="0" i="0" u="none" strike="noStrike" kern="1200" baseline="0" dirty="0" err="1" smtClean="0">
                <a:solidFill>
                  <a:schemeClr val="tx1"/>
                </a:solidFill>
                <a:latin typeface="+mn-lt"/>
                <a:ea typeface="+mn-ea"/>
                <a:cs typeface="+mn-cs"/>
              </a:rPr>
              <a:t>around</a:t>
            </a:r>
            <a:r>
              <a:rPr lang="nl-BE" sz="1200" b="0" i="0" u="none" strike="noStrike" kern="1200" baseline="0" dirty="0" smtClean="0">
                <a:solidFill>
                  <a:schemeClr val="tx1"/>
                </a:solidFill>
                <a:latin typeface="+mn-lt"/>
                <a:ea typeface="+mn-ea"/>
                <a:cs typeface="+mn-cs"/>
              </a:rPr>
              <a:t> </a:t>
            </a:r>
            <a:r>
              <a:rPr lang="nl-BE" sz="1200" b="0" i="0" u="none" strike="noStrike" kern="1200" baseline="0" dirty="0" err="1" smtClean="0">
                <a:solidFill>
                  <a:schemeClr val="tx1"/>
                </a:solidFill>
                <a:latin typeface="+mn-lt"/>
                <a:ea typeface="+mn-ea"/>
                <a:cs typeface="+mn-cs"/>
              </a:rPr>
              <a:t>the</a:t>
            </a:r>
            <a:r>
              <a:rPr lang="nl-BE" sz="1200" b="0" i="0" u="none" strike="noStrike" kern="1200" baseline="0" dirty="0" smtClean="0">
                <a:solidFill>
                  <a:schemeClr val="tx1"/>
                </a:solidFill>
                <a:latin typeface="+mn-lt"/>
                <a:ea typeface="+mn-ea"/>
                <a:cs typeface="+mn-cs"/>
              </a:rPr>
              <a:t> </a:t>
            </a:r>
            <a:r>
              <a:rPr lang="nl-BE" sz="1200" b="0" i="0" u="none" strike="noStrike" kern="1200" baseline="0" dirty="0" err="1" smtClean="0">
                <a:solidFill>
                  <a:schemeClr val="tx1"/>
                </a:solidFill>
                <a:latin typeface="+mn-lt"/>
                <a:ea typeface="+mn-ea"/>
                <a:cs typeface="+mn-cs"/>
              </a:rPr>
              <a:t>world</a:t>
            </a:r>
            <a:endParaRPr lang="nl-BE" dirty="0"/>
          </a:p>
        </p:txBody>
      </p:sp>
      <p:sp>
        <p:nvSpPr>
          <p:cNvPr id="4" name="Tijdelijke aanduiding voor dianummer 3"/>
          <p:cNvSpPr>
            <a:spLocks noGrp="1"/>
          </p:cNvSpPr>
          <p:nvPr>
            <p:ph type="sldNum" sz="quarter" idx="10"/>
          </p:nvPr>
        </p:nvSpPr>
        <p:spPr/>
        <p:txBody>
          <a:bodyPr/>
          <a:lstStyle/>
          <a:p>
            <a:fld id="{FE5F2317-A094-497E-97F4-C72A57674AE9}" type="slidenum">
              <a:rPr lang="nl-BE" smtClean="0"/>
              <a:t>4</a:t>
            </a:fld>
            <a:endParaRPr lang="nl-BE"/>
          </a:p>
        </p:txBody>
      </p:sp>
    </p:spTree>
    <p:extLst>
      <p:ext uri="{BB962C8B-B14F-4D97-AF65-F5344CB8AC3E}">
        <p14:creationId xmlns:p14="http://schemas.microsoft.com/office/powerpoint/2010/main" val="245548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188640" y="4343400"/>
            <a:ext cx="6480720" cy="4800600"/>
          </a:xfrm>
        </p:spPr>
        <p:txBody>
          <a:bodyPr/>
          <a:lstStyle/>
          <a:p>
            <a:r>
              <a:rPr lang="en-US" sz="1200" b="0" i="0" u="none" strike="noStrike" kern="1200" baseline="0" dirty="0" smtClean="0">
                <a:solidFill>
                  <a:schemeClr val="tx1"/>
                </a:solidFill>
                <a:latin typeface="+mn-lt"/>
                <a:ea typeface="+mn-ea"/>
                <a:cs typeface="+mn-cs"/>
              </a:rPr>
              <a:t>A loss of resilience translates into a vulnerability. In ecosystem management, for example, a focus on narrow objectives can undermine resilience and increase</a:t>
            </a:r>
          </a:p>
          <a:p>
            <a:r>
              <a:rPr lang="en-US" sz="1200" b="0" i="0" u="none" strike="noStrike" kern="1200" baseline="0" dirty="0" smtClean="0">
                <a:solidFill>
                  <a:schemeClr val="tx1"/>
                </a:solidFill>
                <a:latin typeface="+mn-lt"/>
                <a:ea typeface="+mn-ea"/>
                <a:cs typeface="+mn-cs"/>
              </a:rPr>
              <a:t>vulnerability to environmental stresses. Attempts to optimize fish harvest have led to population crashes, and efforts to optimize production from forest, agricultural, and grazing lands can yield similar results.</a:t>
            </a:r>
          </a:p>
          <a:p>
            <a:r>
              <a:rPr lang="en-US" sz="1200" b="0" i="0" u="none" strike="noStrike" kern="1200" baseline="0" dirty="0" smtClean="0">
                <a:solidFill>
                  <a:schemeClr val="tx1"/>
                </a:solidFill>
                <a:latin typeface="+mn-lt"/>
                <a:ea typeface="+mn-ea"/>
                <a:cs typeface="+mn-cs"/>
              </a:rPr>
              <a:t>The same can happen in supply chains as well. Efforts to optimize food distribution leave many big cities with limited food on hand at any time. They are vulnerable</a:t>
            </a:r>
          </a:p>
          <a:p>
            <a:r>
              <a:rPr lang="en-US" sz="1200" b="0" i="0" u="none" strike="noStrike" kern="1200" baseline="0" dirty="0" smtClean="0">
                <a:solidFill>
                  <a:schemeClr val="tx1"/>
                </a:solidFill>
                <a:latin typeface="+mn-lt"/>
                <a:ea typeface="+mn-ea"/>
                <a:cs typeface="+mn-cs"/>
              </a:rPr>
              <a:t>to supply shocks, as evidenced in the aftermaths of Hurricane Katrina in 2005 and the </a:t>
            </a:r>
            <a:r>
              <a:rPr lang="en-US" sz="1200" b="0" i="0" u="none" strike="noStrike" kern="1200" baseline="0" dirty="0" err="1" smtClean="0">
                <a:solidFill>
                  <a:schemeClr val="tx1"/>
                </a:solidFill>
                <a:latin typeface="+mn-lt"/>
                <a:ea typeface="+mn-ea"/>
                <a:cs typeface="+mn-cs"/>
              </a:rPr>
              <a:t>Tōhoku</a:t>
            </a:r>
            <a:r>
              <a:rPr lang="en-US" sz="1200" b="0" i="0" u="none" strike="noStrike" kern="1200" baseline="0" dirty="0" smtClean="0">
                <a:solidFill>
                  <a:schemeClr val="tx1"/>
                </a:solidFill>
                <a:latin typeface="+mn-lt"/>
                <a:ea typeface="+mn-ea"/>
                <a:cs typeface="+mn-cs"/>
              </a:rPr>
              <a:t> earthquake in 2011. Greater functional diversity and redundancy — many types of distribution channels, supplying food from many types of sources — would increase food </a:t>
            </a:r>
            <a:r>
              <a:rPr lang="nl-BE" sz="1200" b="0" i="0" u="none" strike="noStrike" kern="1200" baseline="0" dirty="0" smtClean="0">
                <a:solidFill>
                  <a:schemeClr val="tx1"/>
                </a:solidFill>
                <a:latin typeface="+mn-lt"/>
                <a:ea typeface="+mn-ea"/>
                <a:cs typeface="+mn-cs"/>
              </a:rPr>
              <a:t>system </a:t>
            </a:r>
            <a:r>
              <a:rPr lang="nl-BE" sz="1200" b="0" i="0" u="none" strike="noStrike" kern="1200" baseline="0" dirty="0" err="1" smtClean="0">
                <a:solidFill>
                  <a:schemeClr val="tx1"/>
                </a:solidFill>
                <a:latin typeface="+mn-lt"/>
                <a:ea typeface="+mn-ea"/>
                <a:cs typeface="+mn-cs"/>
              </a:rPr>
              <a:t>resilience</a:t>
            </a:r>
            <a:r>
              <a:rPr lang="nl-BE" sz="1200" b="0" i="0" u="none" strike="noStrike" kern="1200" baseline="0" dirty="0" smtClean="0">
                <a:solidFill>
                  <a:schemeClr val="tx1"/>
                </a:solidFill>
                <a:latin typeface="+mn-lt"/>
                <a:ea typeface="+mn-ea"/>
                <a:cs typeface="+mn-cs"/>
              </a:rPr>
              <a:t>.</a:t>
            </a:r>
          </a:p>
          <a:p>
            <a:r>
              <a:rPr lang="nl-BE" b="1" dirty="0" err="1"/>
              <a:t>Resilience</a:t>
            </a:r>
            <a:r>
              <a:rPr lang="nl-BE" b="1" dirty="0"/>
              <a:t> </a:t>
            </a:r>
            <a:r>
              <a:rPr lang="nl-BE" b="1" dirty="0" err="1"/>
              <a:t>and</a:t>
            </a:r>
            <a:r>
              <a:rPr lang="nl-BE" b="1" dirty="0"/>
              <a:t> </a:t>
            </a:r>
            <a:r>
              <a:rPr lang="nl-BE" b="1" dirty="0" err="1"/>
              <a:t>transformation</a:t>
            </a:r>
            <a:endParaRPr lang="nl-BE" b="1" dirty="0"/>
          </a:p>
          <a:p>
            <a:r>
              <a:rPr lang="en-US" dirty="0"/>
              <a:t>As social and environmental threats to </a:t>
            </a:r>
            <a:r>
              <a:rPr lang="en-US" dirty="0" smtClean="0"/>
              <a:t>human wellbeing </a:t>
            </a:r>
            <a:r>
              <a:rPr lang="en-US" dirty="0"/>
              <a:t>mount, it is becoming more evident </a:t>
            </a:r>
            <a:r>
              <a:rPr lang="en-US" dirty="0" smtClean="0"/>
              <a:t>that business </a:t>
            </a:r>
            <a:r>
              <a:rPr lang="en-US" dirty="0"/>
              <a:t>as usual cannot continue. But what </a:t>
            </a:r>
            <a:r>
              <a:rPr lang="en-US" i="1" dirty="0"/>
              <a:t>is </a:t>
            </a:r>
            <a:r>
              <a:rPr lang="en-US" dirty="0" smtClean="0"/>
              <a:t>business as </a:t>
            </a:r>
            <a:r>
              <a:rPr lang="en-US" dirty="0"/>
              <a:t>usual — and why is it so difficult to </a:t>
            </a:r>
            <a:r>
              <a:rPr lang="en-US" dirty="0" smtClean="0"/>
              <a:t>change? In </a:t>
            </a:r>
            <a:r>
              <a:rPr lang="en-US" dirty="0"/>
              <a:t>the language of resilience, business as </a:t>
            </a:r>
            <a:r>
              <a:rPr lang="en-US" dirty="0" smtClean="0"/>
              <a:t>usual represents </a:t>
            </a:r>
            <a:r>
              <a:rPr lang="en-US" dirty="0"/>
              <a:t>a type of regime — a mutually reinforcing </a:t>
            </a:r>
            <a:r>
              <a:rPr lang="en-US" dirty="0" smtClean="0"/>
              <a:t>set of </a:t>
            </a:r>
            <a:r>
              <a:rPr lang="en-US" dirty="0"/>
              <a:t>factors that create regularities in </a:t>
            </a:r>
            <a:r>
              <a:rPr lang="en-US" dirty="0" smtClean="0"/>
              <a:t>social-ecological interactions</a:t>
            </a:r>
            <a:r>
              <a:rPr lang="en-US" dirty="0"/>
              <a:t>. These factors include value </a:t>
            </a:r>
            <a:r>
              <a:rPr lang="en-US" dirty="0" smtClean="0"/>
              <a:t>systems </a:t>
            </a:r>
            <a:r>
              <a:rPr lang="nl-BE" dirty="0" smtClean="0"/>
              <a:t>(</a:t>
            </a:r>
            <a:r>
              <a:rPr lang="nl-BE" dirty="0" err="1" smtClean="0"/>
              <a:t>worldviews</a:t>
            </a:r>
            <a:r>
              <a:rPr lang="nl-BE" dirty="0"/>
              <a:t>, </a:t>
            </a:r>
            <a:r>
              <a:rPr lang="nl-BE" dirty="0" err="1"/>
              <a:t>ideologies</a:t>
            </a:r>
            <a:r>
              <a:rPr lang="nl-BE" dirty="0"/>
              <a:t>), </a:t>
            </a:r>
            <a:r>
              <a:rPr lang="nl-BE" dirty="0" err="1"/>
              <a:t>institutions</a:t>
            </a:r>
            <a:r>
              <a:rPr lang="nl-BE" dirty="0"/>
              <a:t> (</a:t>
            </a:r>
            <a:r>
              <a:rPr lang="nl-BE" dirty="0" err="1"/>
              <a:t>social</a:t>
            </a:r>
            <a:r>
              <a:rPr lang="nl-BE" dirty="0"/>
              <a:t>, </a:t>
            </a:r>
            <a:r>
              <a:rPr lang="nl-BE" dirty="0" err="1" smtClean="0"/>
              <a:t>political</a:t>
            </a:r>
            <a:r>
              <a:rPr lang="nl-BE" dirty="0" smtClean="0"/>
              <a:t>, </a:t>
            </a:r>
            <a:r>
              <a:rPr lang="en-US" dirty="0" smtClean="0"/>
              <a:t>economic</a:t>
            </a:r>
            <a:r>
              <a:rPr lang="en-US" dirty="0"/>
              <a:t>), and material artifacts (</a:t>
            </a:r>
            <a:r>
              <a:rPr lang="en-US" dirty="0" smtClean="0"/>
              <a:t>infrastructures, </a:t>
            </a:r>
            <a:r>
              <a:rPr lang="nl-BE" dirty="0" err="1" smtClean="0"/>
              <a:t>technologies</a:t>
            </a:r>
            <a:r>
              <a:rPr lang="nl-BE" dirty="0" smtClean="0"/>
              <a:t>). </a:t>
            </a:r>
            <a:r>
              <a:rPr lang="en-US" dirty="0" smtClean="0"/>
              <a:t>Just </a:t>
            </a:r>
            <a:r>
              <a:rPr lang="en-US" dirty="0"/>
              <a:t>as political regimes can become entrenched </a:t>
            </a:r>
            <a:r>
              <a:rPr lang="en-US" dirty="0" smtClean="0"/>
              <a:t>and resistant </a:t>
            </a:r>
            <a:r>
              <a:rPr lang="en-US" dirty="0"/>
              <a:t>to change, dominant regimes that </a:t>
            </a:r>
            <a:r>
              <a:rPr lang="en-US" dirty="0" smtClean="0"/>
              <a:t>regulate our </a:t>
            </a:r>
            <a:r>
              <a:rPr lang="en-US" dirty="0"/>
              <a:t>relationships to people and places — our </a:t>
            </a:r>
            <a:r>
              <a:rPr lang="en-US" dirty="0" smtClean="0"/>
              <a:t>economic systems</a:t>
            </a:r>
            <a:r>
              <a:rPr lang="en-US" dirty="0"/>
              <a:t>, our energy systems, our food systems </a:t>
            </a:r>
            <a:r>
              <a:rPr lang="en-US" dirty="0" smtClean="0"/>
              <a:t>— develop </a:t>
            </a:r>
            <a:r>
              <a:rPr lang="en-US" dirty="0"/>
              <a:t>a kind of inertia that makes them difficult </a:t>
            </a:r>
            <a:r>
              <a:rPr lang="en-US" dirty="0" smtClean="0"/>
              <a:t>to </a:t>
            </a:r>
            <a:r>
              <a:rPr lang="nl-BE" dirty="0" err="1" smtClean="0"/>
              <a:t>transform</a:t>
            </a:r>
            <a:r>
              <a:rPr lang="nl-BE" dirty="0" smtClean="0"/>
              <a:t>.</a:t>
            </a:r>
          </a:p>
          <a:p>
            <a:r>
              <a:rPr lang="en-US" dirty="0"/>
              <a:t>By definition, business as usual is the </a:t>
            </a:r>
            <a:r>
              <a:rPr lang="en-US" dirty="0" smtClean="0"/>
              <a:t>dominant regime</a:t>
            </a:r>
            <a:r>
              <a:rPr lang="en-US" dirty="0"/>
              <a:t>, but others are possible. The local food, </a:t>
            </a:r>
            <a:r>
              <a:rPr lang="en-US" dirty="0" smtClean="0"/>
              <a:t>food sovereignty</a:t>
            </a:r>
            <a:r>
              <a:rPr lang="en-US" dirty="0"/>
              <a:t>, and seed-saving movements have </a:t>
            </a:r>
            <a:r>
              <a:rPr lang="en-US" dirty="0" smtClean="0"/>
              <a:t>each created alternatives </a:t>
            </a:r>
            <a:r>
              <a:rPr lang="en-US" dirty="0"/>
              <a:t>to the industrial food regime. </a:t>
            </a:r>
            <a:r>
              <a:rPr lang="en-US" dirty="0" smtClean="0"/>
              <a:t>The clean </a:t>
            </a:r>
            <a:r>
              <a:rPr lang="en-US" dirty="0"/>
              <a:t>energy and climate stabilization </a:t>
            </a:r>
            <a:r>
              <a:rPr lang="en-US" dirty="0" smtClean="0"/>
              <a:t>movements present </a:t>
            </a:r>
            <a:r>
              <a:rPr lang="en-US" dirty="0"/>
              <a:t>alternatives to the fossil fuel energy </a:t>
            </a:r>
            <a:r>
              <a:rPr lang="en-US" dirty="0" smtClean="0"/>
              <a:t>regime Alternatives to business </a:t>
            </a:r>
            <a:r>
              <a:rPr lang="en-US" dirty="0"/>
              <a:t>as usual are all around us, </a:t>
            </a:r>
            <a:r>
              <a:rPr lang="en-US" dirty="0" smtClean="0"/>
              <a:t>but they </a:t>
            </a:r>
            <a:r>
              <a:rPr lang="en-US" dirty="0"/>
              <a:t>have to surmount numerous formidable obstacles.</a:t>
            </a:r>
            <a:endParaRPr lang="nl-BE" dirty="0"/>
          </a:p>
        </p:txBody>
      </p:sp>
      <p:sp>
        <p:nvSpPr>
          <p:cNvPr id="4" name="Tijdelijke aanduiding voor dianummer 3"/>
          <p:cNvSpPr>
            <a:spLocks noGrp="1"/>
          </p:cNvSpPr>
          <p:nvPr>
            <p:ph type="sldNum" sz="quarter" idx="10"/>
          </p:nvPr>
        </p:nvSpPr>
        <p:spPr/>
        <p:txBody>
          <a:bodyPr/>
          <a:lstStyle/>
          <a:p>
            <a:fld id="{FE5F2317-A094-497E-97F4-C72A57674AE9}" type="slidenum">
              <a:rPr lang="nl-BE" smtClean="0"/>
              <a:t>7</a:t>
            </a:fld>
            <a:endParaRPr lang="nl-BE" dirty="0"/>
          </a:p>
        </p:txBody>
      </p:sp>
    </p:spTree>
    <p:extLst>
      <p:ext uri="{BB962C8B-B14F-4D97-AF65-F5344CB8AC3E}">
        <p14:creationId xmlns:p14="http://schemas.microsoft.com/office/powerpoint/2010/main" val="79543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116632" y="4355976"/>
            <a:ext cx="6696744" cy="4788024"/>
          </a:xfrm>
        </p:spPr>
        <p:txBody>
          <a:bodyPr/>
          <a:lstStyle/>
          <a:p>
            <a:r>
              <a:rPr lang="nl-BE" b="1" dirty="0" err="1" smtClean="0"/>
              <a:t>Recommendations</a:t>
            </a:r>
            <a:r>
              <a:rPr lang="nl-BE" b="1" dirty="0" smtClean="0"/>
              <a:t> </a:t>
            </a:r>
            <a:r>
              <a:rPr lang="nl-BE" b="1" dirty="0" err="1" smtClean="0"/>
              <a:t>fopr</a:t>
            </a:r>
            <a:r>
              <a:rPr lang="nl-BE" b="1" dirty="0" smtClean="0"/>
              <a:t> </a:t>
            </a:r>
            <a:r>
              <a:rPr lang="nl-BE" b="1" dirty="0" err="1" smtClean="0"/>
              <a:t>reforming</a:t>
            </a:r>
            <a:r>
              <a:rPr lang="nl-BE" b="1" dirty="0" smtClean="0"/>
              <a:t> </a:t>
            </a:r>
            <a:r>
              <a:rPr lang="nl-BE" b="1" dirty="0" err="1" smtClean="0"/>
              <a:t>capitalism</a:t>
            </a:r>
            <a:endParaRPr lang="nl-BE" b="1" dirty="0"/>
          </a:p>
          <a:p>
            <a:r>
              <a:rPr lang="en-US" dirty="0"/>
              <a:t>• Develop institutions and innovations </a:t>
            </a:r>
            <a:r>
              <a:rPr lang="en-US" dirty="0" smtClean="0"/>
              <a:t>that strengthen </a:t>
            </a:r>
            <a:r>
              <a:rPr lang="en-US" dirty="0"/>
              <a:t>corporate enterprise on behalf of </a:t>
            </a:r>
            <a:r>
              <a:rPr lang="en-US" dirty="0" smtClean="0"/>
              <a:t>the </a:t>
            </a:r>
            <a:r>
              <a:rPr lang="nl-BE" dirty="0" smtClean="0"/>
              <a:t>public </a:t>
            </a:r>
            <a:r>
              <a:rPr lang="nl-BE" dirty="0" err="1"/>
              <a:t>good</a:t>
            </a:r>
            <a:r>
              <a:rPr lang="nl-BE" dirty="0"/>
              <a:t>.</a:t>
            </a:r>
          </a:p>
          <a:p>
            <a:r>
              <a:rPr lang="en-US" dirty="0"/>
              <a:t>• Develop institutions and innovations </a:t>
            </a:r>
            <a:r>
              <a:rPr lang="en-US" dirty="0" smtClean="0"/>
              <a:t>that </a:t>
            </a:r>
            <a:r>
              <a:rPr lang="nl-BE" dirty="0" err="1" smtClean="0"/>
              <a:t>strengthen</a:t>
            </a:r>
            <a:r>
              <a:rPr lang="nl-BE" dirty="0" smtClean="0"/>
              <a:t> </a:t>
            </a:r>
            <a:r>
              <a:rPr lang="nl-BE" dirty="0"/>
              <a:t>impact </a:t>
            </a:r>
            <a:r>
              <a:rPr lang="nl-BE" dirty="0" err="1"/>
              <a:t>investing</a:t>
            </a:r>
            <a:r>
              <a:rPr lang="nl-BE" dirty="0"/>
              <a:t>.</a:t>
            </a:r>
          </a:p>
          <a:p>
            <a:r>
              <a:rPr lang="en-US" dirty="0"/>
              <a:t>• Develop institutions and innovations </a:t>
            </a:r>
            <a:r>
              <a:rPr lang="en-US" dirty="0" smtClean="0"/>
              <a:t>that strengthen </a:t>
            </a:r>
            <a:r>
              <a:rPr lang="en-US" dirty="0"/>
              <a:t>local and regional </a:t>
            </a:r>
            <a:r>
              <a:rPr lang="en-US" dirty="0" smtClean="0"/>
              <a:t>investment </a:t>
            </a:r>
            <a:r>
              <a:rPr lang="nl-BE" dirty="0" err="1" smtClean="0"/>
              <a:t>models</a:t>
            </a:r>
            <a:r>
              <a:rPr lang="nl-BE" dirty="0"/>
              <a:t>.</a:t>
            </a:r>
          </a:p>
          <a:p>
            <a:r>
              <a:rPr lang="en-US" dirty="0"/>
              <a:t>• Develop institutions and innovations </a:t>
            </a:r>
            <a:r>
              <a:rPr lang="en-US" dirty="0" smtClean="0"/>
              <a:t>that </a:t>
            </a:r>
            <a:r>
              <a:rPr lang="nl-BE" dirty="0" err="1" smtClean="0"/>
              <a:t>strengthen</a:t>
            </a:r>
            <a:r>
              <a:rPr lang="nl-BE" dirty="0" smtClean="0"/>
              <a:t> </a:t>
            </a:r>
            <a:r>
              <a:rPr lang="nl-BE" dirty="0"/>
              <a:t>community trust </a:t>
            </a:r>
            <a:r>
              <a:rPr lang="nl-BE" dirty="0" err="1"/>
              <a:t>models</a:t>
            </a:r>
            <a:r>
              <a:rPr lang="nl-BE" dirty="0" smtClean="0"/>
              <a:t>.</a:t>
            </a:r>
          </a:p>
          <a:p>
            <a:r>
              <a:rPr lang="nl-BE" b="1" dirty="0" err="1" smtClean="0"/>
              <a:t>Recommendations</a:t>
            </a:r>
            <a:r>
              <a:rPr lang="nl-BE" b="1" dirty="0" smtClean="0"/>
              <a:t> </a:t>
            </a:r>
            <a:r>
              <a:rPr lang="nl-BE" b="1" dirty="0" err="1" smtClean="0"/>
              <a:t>for</a:t>
            </a:r>
            <a:r>
              <a:rPr lang="nl-BE" b="1" dirty="0" smtClean="0"/>
              <a:t> planning </a:t>
            </a:r>
            <a:r>
              <a:rPr lang="nl-BE" b="1" dirty="0" err="1" smtClean="0"/>
              <a:t>equity</a:t>
            </a:r>
            <a:endParaRPr lang="nl-BE" b="1" dirty="0"/>
          </a:p>
          <a:p>
            <a:r>
              <a:rPr lang="en-US" dirty="0"/>
              <a:t>• Develop institutions and innovations </a:t>
            </a:r>
            <a:r>
              <a:rPr lang="en-US" dirty="0" smtClean="0"/>
              <a:t>that strengthen </a:t>
            </a:r>
            <a:r>
              <a:rPr lang="en-US" dirty="0"/>
              <a:t>corporate enterprise on behalf of </a:t>
            </a:r>
            <a:r>
              <a:rPr lang="en-US" dirty="0" smtClean="0"/>
              <a:t>the </a:t>
            </a:r>
            <a:r>
              <a:rPr lang="nl-BE" dirty="0" smtClean="0"/>
              <a:t>public </a:t>
            </a:r>
            <a:r>
              <a:rPr lang="nl-BE" dirty="0" err="1"/>
              <a:t>good</a:t>
            </a:r>
            <a:r>
              <a:rPr lang="nl-BE" dirty="0"/>
              <a:t>.</a:t>
            </a:r>
          </a:p>
          <a:p>
            <a:r>
              <a:rPr lang="en-US" dirty="0"/>
              <a:t>• Develop institutions and innovations </a:t>
            </a:r>
            <a:r>
              <a:rPr lang="en-US" dirty="0" smtClean="0"/>
              <a:t>that </a:t>
            </a:r>
            <a:r>
              <a:rPr lang="nl-BE" dirty="0" err="1" smtClean="0"/>
              <a:t>strengthen</a:t>
            </a:r>
            <a:r>
              <a:rPr lang="nl-BE" dirty="0" smtClean="0"/>
              <a:t> </a:t>
            </a:r>
            <a:r>
              <a:rPr lang="nl-BE" dirty="0"/>
              <a:t>impact </a:t>
            </a:r>
            <a:r>
              <a:rPr lang="nl-BE" dirty="0" err="1"/>
              <a:t>investing</a:t>
            </a:r>
            <a:r>
              <a:rPr lang="nl-BE" dirty="0"/>
              <a:t>.</a:t>
            </a:r>
          </a:p>
          <a:p>
            <a:r>
              <a:rPr lang="en-US" dirty="0"/>
              <a:t>• Develop institutions and innovations </a:t>
            </a:r>
            <a:r>
              <a:rPr lang="en-US" dirty="0" smtClean="0"/>
              <a:t>that strengthen </a:t>
            </a:r>
            <a:r>
              <a:rPr lang="en-US" dirty="0"/>
              <a:t>local and regional </a:t>
            </a:r>
            <a:r>
              <a:rPr lang="en-US" dirty="0" smtClean="0"/>
              <a:t>investment </a:t>
            </a:r>
            <a:r>
              <a:rPr lang="nl-BE" dirty="0" err="1" smtClean="0"/>
              <a:t>models</a:t>
            </a:r>
            <a:r>
              <a:rPr lang="nl-BE" dirty="0"/>
              <a:t>.</a:t>
            </a:r>
          </a:p>
          <a:p>
            <a:r>
              <a:rPr lang="en-US" dirty="0"/>
              <a:t>• Develop institutions and innovations </a:t>
            </a:r>
            <a:r>
              <a:rPr lang="en-US" dirty="0" smtClean="0"/>
              <a:t>that </a:t>
            </a:r>
            <a:r>
              <a:rPr lang="nl-BE" dirty="0" err="1" smtClean="0"/>
              <a:t>strengthen</a:t>
            </a:r>
            <a:r>
              <a:rPr lang="nl-BE" dirty="0" smtClean="0"/>
              <a:t> </a:t>
            </a:r>
            <a:r>
              <a:rPr lang="nl-BE" dirty="0"/>
              <a:t>community trust </a:t>
            </a:r>
            <a:r>
              <a:rPr lang="nl-BE" dirty="0" err="1"/>
              <a:t>models</a:t>
            </a:r>
            <a:r>
              <a:rPr lang="nl-BE" dirty="0" smtClean="0"/>
              <a:t>.</a:t>
            </a:r>
          </a:p>
          <a:p>
            <a:r>
              <a:rPr lang="nl-BE" b="1" dirty="0" err="1" smtClean="0"/>
              <a:t>Recommendations</a:t>
            </a:r>
            <a:r>
              <a:rPr lang="nl-BE" b="1" dirty="0" smtClean="0"/>
              <a:t> </a:t>
            </a:r>
            <a:r>
              <a:rPr lang="nl-BE" b="1" dirty="0" err="1" smtClean="0"/>
              <a:t>for</a:t>
            </a:r>
            <a:r>
              <a:rPr lang="nl-BE" b="1" dirty="0" smtClean="0"/>
              <a:t> </a:t>
            </a:r>
            <a:r>
              <a:rPr lang="nl-BE" b="1" dirty="0" err="1" smtClean="0"/>
              <a:t>Measuring</a:t>
            </a:r>
            <a:r>
              <a:rPr lang="nl-BE" b="1" dirty="0" smtClean="0"/>
              <a:t> </a:t>
            </a:r>
            <a:r>
              <a:rPr lang="nl-BE" b="1" dirty="0" err="1" smtClean="0"/>
              <a:t>what</a:t>
            </a:r>
            <a:r>
              <a:rPr lang="nl-BE" b="1" dirty="0" smtClean="0"/>
              <a:t> </a:t>
            </a:r>
            <a:r>
              <a:rPr lang="nl-BE" b="1" dirty="0" err="1" smtClean="0"/>
              <a:t>matters</a:t>
            </a:r>
            <a:endParaRPr lang="nl-BE" b="1" dirty="0"/>
          </a:p>
          <a:p>
            <a:r>
              <a:rPr lang="en-US" dirty="0"/>
              <a:t>• Develop a richer understanding of </a:t>
            </a:r>
            <a:r>
              <a:rPr lang="en-US" dirty="0" smtClean="0"/>
              <a:t>the relationships </a:t>
            </a:r>
            <a:r>
              <a:rPr lang="en-US" dirty="0"/>
              <a:t>between people and place and </a:t>
            </a:r>
            <a:r>
              <a:rPr lang="en-US" dirty="0" smtClean="0"/>
              <a:t>the specific </a:t>
            </a:r>
            <a:r>
              <a:rPr lang="en-US" dirty="0"/>
              <a:t>factors that influence wellbeing.</a:t>
            </a:r>
          </a:p>
          <a:p>
            <a:r>
              <a:rPr lang="en-US" dirty="0"/>
              <a:t>• Develop maps and metrics to track wellbeing.</a:t>
            </a:r>
          </a:p>
          <a:p>
            <a:r>
              <a:rPr lang="en-US" dirty="0"/>
              <a:t>• Develop measures of wellbeing that </a:t>
            </a:r>
            <a:r>
              <a:rPr lang="en-US" dirty="0" smtClean="0"/>
              <a:t>are politically </a:t>
            </a:r>
            <a:r>
              <a:rPr lang="en-US" dirty="0"/>
              <a:t>salient and can contribute to </a:t>
            </a:r>
            <a:r>
              <a:rPr lang="en-US" dirty="0" smtClean="0"/>
              <a:t>specific </a:t>
            </a:r>
            <a:r>
              <a:rPr lang="nl-BE" dirty="0" smtClean="0"/>
              <a:t>policy </a:t>
            </a:r>
            <a:r>
              <a:rPr lang="nl-BE" dirty="0" err="1"/>
              <a:t>choices</a:t>
            </a:r>
            <a:r>
              <a:rPr lang="nl-BE" dirty="0"/>
              <a:t> </a:t>
            </a:r>
            <a:r>
              <a:rPr lang="nl-BE" dirty="0" err="1"/>
              <a:t>and</a:t>
            </a:r>
            <a:r>
              <a:rPr lang="nl-BE" dirty="0"/>
              <a:t> </a:t>
            </a:r>
            <a:r>
              <a:rPr lang="nl-BE" dirty="0" err="1"/>
              <a:t>outcomes</a:t>
            </a:r>
            <a:r>
              <a:rPr lang="nl-BE" dirty="0" smtClean="0"/>
              <a:t>.</a:t>
            </a:r>
          </a:p>
          <a:p>
            <a:r>
              <a:rPr lang="nl-BE" b="1" dirty="0" err="1" smtClean="0"/>
              <a:t>Recommendations</a:t>
            </a:r>
            <a:r>
              <a:rPr lang="nl-BE" b="1" dirty="0" smtClean="0"/>
              <a:t> </a:t>
            </a:r>
            <a:r>
              <a:rPr lang="nl-BE" b="1" dirty="0" err="1" smtClean="0"/>
              <a:t>for</a:t>
            </a:r>
            <a:r>
              <a:rPr lang="nl-BE" b="1" dirty="0" smtClean="0"/>
              <a:t> </a:t>
            </a:r>
            <a:r>
              <a:rPr lang="nl-BE" b="1" dirty="0" err="1" smtClean="0"/>
              <a:t>deepening</a:t>
            </a:r>
            <a:r>
              <a:rPr lang="nl-BE" b="1" dirty="0" smtClean="0"/>
              <a:t> </a:t>
            </a:r>
            <a:r>
              <a:rPr lang="nl-BE" b="1" dirty="0" err="1" smtClean="0"/>
              <a:t>democracy</a:t>
            </a:r>
            <a:endParaRPr lang="nl-BE" b="1" dirty="0"/>
          </a:p>
          <a:p>
            <a:r>
              <a:rPr lang="en-US" dirty="0"/>
              <a:t>• Develop experiments in participatory </a:t>
            </a:r>
            <a:r>
              <a:rPr lang="en-US" dirty="0" smtClean="0"/>
              <a:t>decision </a:t>
            </a:r>
            <a:r>
              <a:rPr lang="nl-BE" dirty="0" smtClean="0"/>
              <a:t>making </a:t>
            </a:r>
            <a:r>
              <a:rPr lang="nl-BE" dirty="0" err="1"/>
              <a:t>and</a:t>
            </a:r>
            <a:r>
              <a:rPr lang="nl-BE" dirty="0"/>
              <a:t> </a:t>
            </a:r>
            <a:r>
              <a:rPr lang="nl-BE" dirty="0" err="1"/>
              <a:t>governance</a:t>
            </a:r>
            <a:r>
              <a:rPr lang="nl-BE" dirty="0"/>
              <a:t>.</a:t>
            </a:r>
          </a:p>
          <a:p>
            <a:r>
              <a:rPr lang="en-US" dirty="0"/>
              <a:t>• </a:t>
            </a:r>
            <a:r>
              <a:rPr lang="en-US" dirty="0" smtClean="0"/>
              <a:t>Protect </a:t>
            </a:r>
            <a:r>
              <a:rPr lang="en-US" dirty="0"/>
              <a:t>citizen voices in the electoral </a:t>
            </a:r>
            <a:r>
              <a:rPr lang="en-US" dirty="0" smtClean="0"/>
              <a:t>process by </a:t>
            </a:r>
            <a:r>
              <a:rPr lang="en-US" dirty="0"/>
              <a:t>removing special interests and </a:t>
            </a:r>
            <a:r>
              <a:rPr lang="en-US" dirty="0" smtClean="0"/>
              <a:t>supporting </a:t>
            </a:r>
            <a:r>
              <a:rPr lang="nl-BE" dirty="0" smtClean="0"/>
              <a:t>public-</a:t>
            </a:r>
            <a:r>
              <a:rPr lang="nl-BE" dirty="0" err="1" smtClean="0"/>
              <a:t>funding</a:t>
            </a:r>
            <a:r>
              <a:rPr lang="nl-BE" dirty="0" smtClean="0"/>
              <a:t> </a:t>
            </a:r>
            <a:r>
              <a:rPr lang="nl-BE" dirty="0" err="1"/>
              <a:t>and</a:t>
            </a:r>
            <a:r>
              <a:rPr lang="nl-BE" dirty="0"/>
              <a:t> </a:t>
            </a:r>
            <a:r>
              <a:rPr lang="nl-BE" dirty="0" err="1"/>
              <a:t>other</a:t>
            </a:r>
            <a:r>
              <a:rPr lang="nl-BE" dirty="0"/>
              <a:t> </a:t>
            </a:r>
            <a:r>
              <a:rPr lang="nl-BE" dirty="0" smtClean="0"/>
              <a:t>clean-</a:t>
            </a:r>
            <a:r>
              <a:rPr lang="nl-BE" dirty="0" err="1" smtClean="0"/>
              <a:t>election</a:t>
            </a:r>
            <a:r>
              <a:rPr lang="nl-BE" dirty="0" smtClean="0"/>
              <a:t> </a:t>
            </a:r>
            <a:r>
              <a:rPr lang="nl-BE" dirty="0" err="1" smtClean="0"/>
              <a:t>measures</a:t>
            </a:r>
            <a:r>
              <a:rPr lang="nl-BE" dirty="0"/>
              <a:t>.</a:t>
            </a:r>
          </a:p>
          <a:p>
            <a:r>
              <a:rPr lang="en-US" dirty="0"/>
              <a:t>• </a:t>
            </a:r>
            <a:r>
              <a:rPr lang="en-US" dirty="0" smtClean="0"/>
              <a:t>Encourage </a:t>
            </a:r>
            <a:r>
              <a:rPr lang="en-US" dirty="0"/>
              <a:t>legal protections to support </a:t>
            </a:r>
            <a:r>
              <a:rPr lang="en-US" dirty="0" smtClean="0"/>
              <a:t>the rights </a:t>
            </a:r>
            <a:r>
              <a:rPr lang="en-US" dirty="0"/>
              <a:t>of communities and nature.</a:t>
            </a:r>
            <a:endParaRPr lang="nl-BE" dirty="0"/>
          </a:p>
        </p:txBody>
      </p:sp>
      <p:sp>
        <p:nvSpPr>
          <p:cNvPr id="4" name="Tijdelijke aanduiding voor dianummer 3"/>
          <p:cNvSpPr>
            <a:spLocks noGrp="1"/>
          </p:cNvSpPr>
          <p:nvPr>
            <p:ph type="sldNum" sz="quarter" idx="10"/>
          </p:nvPr>
        </p:nvSpPr>
        <p:spPr/>
        <p:txBody>
          <a:bodyPr/>
          <a:lstStyle/>
          <a:p>
            <a:fld id="{FE5F2317-A094-497E-97F4-C72A57674AE9}" type="slidenum">
              <a:rPr lang="nl-BE" smtClean="0"/>
              <a:t>8</a:t>
            </a:fld>
            <a:endParaRPr lang="nl-BE" dirty="0"/>
          </a:p>
        </p:txBody>
      </p:sp>
    </p:spTree>
    <p:extLst>
      <p:ext uri="{BB962C8B-B14F-4D97-AF65-F5344CB8AC3E}">
        <p14:creationId xmlns:p14="http://schemas.microsoft.com/office/powerpoint/2010/main" val="760555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14300" indent="0">
              <a:buNone/>
            </a:pPr>
            <a:r>
              <a:rPr lang="en-US" dirty="0"/>
              <a:t>O</a:t>
            </a:r>
            <a:r>
              <a:rPr lang="en-US" dirty="0" smtClean="0"/>
              <a:t>ur guiding questions:</a:t>
            </a:r>
          </a:p>
          <a:p>
            <a:r>
              <a:rPr lang="en-US" dirty="0" smtClean="0"/>
              <a:t>What examples of institutional innovation are emerging?</a:t>
            </a:r>
          </a:p>
          <a:p>
            <a:r>
              <a:rPr lang="en-US" dirty="0" smtClean="0"/>
              <a:t>How do these examples demonstrate resilience in practice?</a:t>
            </a:r>
          </a:p>
          <a:p>
            <a:r>
              <a:rPr lang="en-US" dirty="0" smtClean="0"/>
              <a:t>Based on these examples, what recommendations can we make?</a:t>
            </a:r>
            <a:endParaRPr lang="nl-BE" dirty="0"/>
          </a:p>
        </p:txBody>
      </p:sp>
      <p:sp>
        <p:nvSpPr>
          <p:cNvPr id="4" name="Tijdelijke aanduiding voor dianummer 3"/>
          <p:cNvSpPr>
            <a:spLocks noGrp="1"/>
          </p:cNvSpPr>
          <p:nvPr>
            <p:ph type="sldNum" sz="quarter" idx="10"/>
          </p:nvPr>
        </p:nvSpPr>
        <p:spPr/>
        <p:txBody>
          <a:bodyPr/>
          <a:lstStyle/>
          <a:p>
            <a:fld id="{FE5F2317-A094-497E-97F4-C72A57674AE9}" type="slidenum">
              <a:rPr lang="nl-BE" smtClean="0"/>
              <a:t>10</a:t>
            </a:fld>
            <a:endParaRPr lang="nl-BE"/>
          </a:p>
        </p:txBody>
      </p:sp>
    </p:spTree>
    <p:extLst>
      <p:ext uri="{BB962C8B-B14F-4D97-AF65-F5344CB8AC3E}">
        <p14:creationId xmlns:p14="http://schemas.microsoft.com/office/powerpoint/2010/main" val="258047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i="1" dirty="0"/>
              <a:t>Characteristics of sustainable entrepreneurship</a:t>
            </a:r>
            <a:endParaRPr lang="nl-BE" dirty="0"/>
          </a:p>
          <a:p>
            <a:r>
              <a:rPr lang="en-US" dirty="0"/>
              <a:t>When it comes to looking for opportunities, it seems that the post-crisis period offers hope and expectations. Several trends have to be considered and examined because they are potential creator of economic activity and jobs.</a:t>
            </a:r>
            <a:endParaRPr lang="nl-BE" dirty="0"/>
          </a:p>
          <a:p>
            <a:endParaRPr lang="nl-BE" dirty="0"/>
          </a:p>
        </p:txBody>
      </p:sp>
      <p:sp>
        <p:nvSpPr>
          <p:cNvPr id="4" name="Tijdelijke aanduiding voor dianummer 3"/>
          <p:cNvSpPr>
            <a:spLocks noGrp="1"/>
          </p:cNvSpPr>
          <p:nvPr>
            <p:ph type="sldNum" sz="quarter" idx="10"/>
          </p:nvPr>
        </p:nvSpPr>
        <p:spPr/>
        <p:txBody>
          <a:bodyPr/>
          <a:lstStyle/>
          <a:p>
            <a:fld id="{607746F7-EBDA-4E8B-AC19-224FA5935FBA}" type="slidenum">
              <a:rPr lang="nl-BE" smtClean="0"/>
              <a:t>12</a:t>
            </a:fld>
            <a:endParaRPr lang="nl-BE"/>
          </a:p>
        </p:txBody>
      </p:sp>
    </p:spTree>
    <p:extLst>
      <p:ext uri="{BB962C8B-B14F-4D97-AF65-F5344CB8AC3E}">
        <p14:creationId xmlns:p14="http://schemas.microsoft.com/office/powerpoint/2010/main" val="78053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E5F2317-A094-497E-97F4-C72A57674AE9}" type="slidenum">
              <a:rPr lang="nl-BE" smtClean="0"/>
              <a:t>17</a:t>
            </a:fld>
            <a:endParaRPr lang="nl-BE"/>
          </a:p>
        </p:txBody>
      </p:sp>
    </p:spTree>
    <p:extLst>
      <p:ext uri="{BB962C8B-B14F-4D97-AF65-F5344CB8AC3E}">
        <p14:creationId xmlns:p14="http://schemas.microsoft.com/office/powerpoint/2010/main" val="288048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 dynamic social and political environment disposes of a civil society. That civil society can be promoted with governmental input, but also through memberships and/or sponsoring. </a:t>
            </a:r>
            <a:r>
              <a:rPr lang="en-US" dirty="0"/>
              <a:t>That civil society promotes a better, healthier and happier society as a whole</a:t>
            </a:r>
            <a:r>
              <a:rPr lang="en-GB" dirty="0"/>
              <a:t>. Chambers of commerce, labour organisations, cultural organisations, health care organisations, universities and technical university colleges play an important role in a regional civil society. Giving them the floor and involving them </a:t>
            </a:r>
            <a:r>
              <a:rPr lang="en-US" dirty="0"/>
              <a:t>in common debates is mostly the role of an active regional authority</a:t>
            </a:r>
            <a:r>
              <a:rPr lang="en-GB" dirty="0"/>
              <a:t>. The civil society is closely involved to what lives in the community in general. They recognise (lack of) expertise, they recognise institutional, social and economic needs. Each of them promotes of course the needs of the group they represent. </a:t>
            </a:r>
            <a:r>
              <a:rPr lang="en-US" dirty="0"/>
              <a:t>Looking for consensus and making choices for coping with the most urgent needs in a region, that is the art of negotiation and compromise. </a:t>
            </a:r>
            <a:endParaRPr lang="en-US" dirty="0" smtClean="0"/>
          </a:p>
          <a:p>
            <a:r>
              <a:rPr lang="en-GB" dirty="0"/>
              <a:t>Chambers of commerce mostly represent the industrial and entrepreneurial tissue. They have a key role to play on a regional basis in order to maintain and promote an industrial tissue of a region. They are the ones that can recognise high potential companies and monitor and pamper them. They are the ones that can recognise training needs for the majority of the companies and cope with it directly –by organising training themselves- or indirectly –by persuading the regular educational institutions to create the necessary programs. They are the ones that advocate the interests of enterprises towards the local, regional and national authorities and try to stimulate governments to develop a company and labour friendly policy. They are the ones that bring company managers of high and middle management together in order to exchange ideas, experience </a:t>
            </a:r>
            <a:r>
              <a:rPr lang="en-US" dirty="0"/>
              <a:t>but  business opportunities as well. </a:t>
            </a:r>
            <a:endParaRPr lang="nl-BE" dirty="0"/>
          </a:p>
          <a:p>
            <a:endParaRPr lang="nl-BE" dirty="0"/>
          </a:p>
        </p:txBody>
      </p:sp>
      <p:sp>
        <p:nvSpPr>
          <p:cNvPr id="4" name="Tijdelijke aanduiding voor dianummer 3"/>
          <p:cNvSpPr>
            <a:spLocks noGrp="1"/>
          </p:cNvSpPr>
          <p:nvPr>
            <p:ph type="sldNum" sz="quarter" idx="10"/>
          </p:nvPr>
        </p:nvSpPr>
        <p:spPr/>
        <p:txBody>
          <a:bodyPr/>
          <a:lstStyle/>
          <a:p>
            <a:fld id="{FE5F2317-A094-497E-97F4-C72A57674AE9}" type="slidenum">
              <a:rPr lang="nl-BE" smtClean="0"/>
              <a:t>18</a:t>
            </a:fld>
            <a:endParaRPr lang="nl-BE"/>
          </a:p>
        </p:txBody>
      </p:sp>
    </p:spTree>
    <p:extLst>
      <p:ext uri="{BB962C8B-B14F-4D97-AF65-F5344CB8AC3E}">
        <p14:creationId xmlns:p14="http://schemas.microsoft.com/office/powerpoint/2010/main" val="1017369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Europe is advancing at two or three speeds. There are the key areas of the continent that are traditionally densely populated and therefore attract the majority of the large companies, that want to be close to their markets and dispose of a large pool of potential employees. There are the remote areas of the key countries with a lot of positive development, with less population and therefore less </a:t>
            </a:r>
            <a:r>
              <a:rPr lang="en-GB" dirty="0" err="1"/>
              <a:t>attractivity</a:t>
            </a:r>
            <a:r>
              <a:rPr lang="en-GB" dirty="0"/>
              <a:t> to large companies. They have to focus on tackling specific needs for their region or clustering separate companies in order to propose finished products and jointly promote them in the main economic area of their country or abroad. The two categories appear a second time in less developed countries in Europe. The </a:t>
            </a:r>
            <a:r>
              <a:rPr lang="en-GB" dirty="0" err="1"/>
              <a:t>latters</a:t>
            </a:r>
            <a:r>
              <a:rPr lang="en-GB" dirty="0"/>
              <a:t>’ densely populated areas attract the most important FDIs. The remote areas have to work hard to develop a regional policy to survive. Development of factories and companies in these areas have to see light mostly from own initiatives. So the need for a strong civil society especially in those areas, that recognises talent, monitors development and promotes solidarity with the local population is paramount.</a:t>
            </a:r>
            <a:endParaRPr lang="nl-BE" dirty="0"/>
          </a:p>
          <a:p>
            <a:endParaRPr lang="nl-BE" dirty="0"/>
          </a:p>
        </p:txBody>
      </p:sp>
      <p:sp>
        <p:nvSpPr>
          <p:cNvPr id="4" name="Tijdelijke aanduiding voor dianummer 3"/>
          <p:cNvSpPr>
            <a:spLocks noGrp="1"/>
          </p:cNvSpPr>
          <p:nvPr>
            <p:ph type="sldNum" sz="quarter" idx="10"/>
          </p:nvPr>
        </p:nvSpPr>
        <p:spPr/>
        <p:txBody>
          <a:bodyPr/>
          <a:lstStyle/>
          <a:p>
            <a:fld id="{FE5F2317-A094-497E-97F4-C72A57674AE9}" type="slidenum">
              <a:rPr lang="nl-BE" smtClean="0"/>
              <a:t>19</a:t>
            </a:fld>
            <a:endParaRPr lang="nl-BE"/>
          </a:p>
        </p:txBody>
      </p:sp>
    </p:spTree>
    <p:extLst>
      <p:ext uri="{BB962C8B-B14F-4D97-AF65-F5344CB8AC3E}">
        <p14:creationId xmlns:p14="http://schemas.microsoft.com/office/powerpoint/2010/main" val="287067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A7658B-241F-4908-B242-8C2FEA2F2D81}" type="datetime1">
              <a:rPr lang="nl-BE" smtClean="0"/>
              <a:t>8/11/2016</a:t>
            </a:fld>
            <a:endParaRPr lang="nl-BE"/>
          </a:p>
        </p:txBody>
      </p:sp>
      <p:sp>
        <p:nvSpPr>
          <p:cNvPr id="5" name="Footer Placeholder 4"/>
          <p:cNvSpPr>
            <a:spLocks noGrp="1"/>
          </p:cNvSpPr>
          <p:nvPr>
            <p:ph type="ftr" sz="quarter" idx="11"/>
          </p:nvPr>
        </p:nvSpPr>
        <p:spPr/>
        <p:txBody>
          <a:bodyPr/>
          <a:lstStyle/>
          <a:p>
            <a:r>
              <a:rPr lang="nl-BE" smtClean="0"/>
              <a:t>Regional Approach - Louis Delcart</a:t>
            </a:r>
            <a:endParaRPr lang="nl-BE"/>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F81FB8F-E6C7-453A-9158-0F66A289D148}" type="slidenum">
              <a:rPr lang="nl-BE" smtClean="0"/>
              <a:t>‹nr.›</a:t>
            </a:fld>
            <a:endParaRPr lang="nl-BE"/>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nl-NL" smtClean="0"/>
              <a:t>Klik om de stijl te bewerken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F368CCE9-EDC1-4170-96B6-5B7615C83090}" type="datetime1">
              <a:rPr lang="nl-BE" smtClean="0"/>
              <a:t>8/11/2016</a:t>
            </a:fld>
            <a:endParaRPr lang="nl-BE"/>
          </a:p>
        </p:txBody>
      </p:sp>
      <p:sp>
        <p:nvSpPr>
          <p:cNvPr id="5" name="Footer Placeholder 4"/>
          <p:cNvSpPr>
            <a:spLocks noGrp="1"/>
          </p:cNvSpPr>
          <p:nvPr>
            <p:ph type="ftr" sz="quarter" idx="11"/>
          </p:nvPr>
        </p:nvSpPr>
        <p:spPr/>
        <p:txBody>
          <a:bodyPr/>
          <a:lstStyle/>
          <a:p>
            <a:r>
              <a:rPr lang="nl-BE" smtClean="0"/>
              <a:t>Regional Approach - Louis Delcart</a:t>
            </a:r>
            <a:endParaRPr lang="nl-BE"/>
          </a:p>
        </p:txBody>
      </p:sp>
      <p:sp>
        <p:nvSpPr>
          <p:cNvPr id="6" name="Slide Number Placeholder 5"/>
          <p:cNvSpPr>
            <a:spLocks noGrp="1"/>
          </p:cNvSpPr>
          <p:nvPr>
            <p:ph type="sldNum" sz="quarter" idx="12"/>
          </p:nvPr>
        </p:nvSpPr>
        <p:spPr/>
        <p:txBody>
          <a:bodyPr/>
          <a:lstStyle/>
          <a:p>
            <a:fld id="{1F81FB8F-E6C7-453A-9158-0F66A289D148}" type="slidenum">
              <a:rPr lang="nl-BE" smtClean="0"/>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98D9547-713E-42E5-A70D-032B99133895}" type="datetime1">
              <a:rPr lang="nl-BE" smtClean="0"/>
              <a:t>8/11/2016</a:t>
            </a:fld>
            <a:endParaRPr lang="nl-BE"/>
          </a:p>
        </p:txBody>
      </p:sp>
      <p:sp>
        <p:nvSpPr>
          <p:cNvPr id="5" name="Footer Placeholder 4"/>
          <p:cNvSpPr>
            <a:spLocks noGrp="1"/>
          </p:cNvSpPr>
          <p:nvPr>
            <p:ph type="ftr" sz="quarter" idx="11"/>
          </p:nvPr>
        </p:nvSpPr>
        <p:spPr/>
        <p:txBody>
          <a:bodyPr/>
          <a:lstStyle/>
          <a:p>
            <a:r>
              <a:rPr lang="nl-BE" smtClean="0"/>
              <a:t>Regional Approach - Louis Delcart</a:t>
            </a:r>
            <a:endParaRPr lang="nl-BE"/>
          </a:p>
        </p:txBody>
      </p:sp>
      <p:sp>
        <p:nvSpPr>
          <p:cNvPr id="6" name="Slide Number Placeholder 5"/>
          <p:cNvSpPr>
            <a:spLocks noGrp="1"/>
          </p:cNvSpPr>
          <p:nvPr>
            <p:ph type="sldNum" sz="quarter" idx="12"/>
          </p:nvPr>
        </p:nvSpPr>
        <p:spPr/>
        <p:txBody>
          <a:bodyPr/>
          <a:lstStyle/>
          <a:p>
            <a:fld id="{1F81FB8F-E6C7-453A-9158-0F66A289D148}" type="slidenum">
              <a:rPr lang="nl-BE" smtClean="0"/>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82F07EB9-019E-49AB-927B-FE334D663A72}" type="datetime1">
              <a:rPr lang="nl-BE" smtClean="0"/>
              <a:t>8/11/2016</a:t>
            </a:fld>
            <a:endParaRPr lang="nl-BE"/>
          </a:p>
        </p:txBody>
      </p:sp>
      <p:sp>
        <p:nvSpPr>
          <p:cNvPr id="5" name="Footer Placeholder 4"/>
          <p:cNvSpPr>
            <a:spLocks noGrp="1"/>
          </p:cNvSpPr>
          <p:nvPr>
            <p:ph type="ftr" sz="quarter" idx="11"/>
          </p:nvPr>
        </p:nvSpPr>
        <p:spPr/>
        <p:txBody>
          <a:bodyPr/>
          <a:lstStyle/>
          <a:p>
            <a:r>
              <a:rPr lang="nl-BE" smtClean="0"/>
              <a:t>Regional Approach - Louis Delcart</a:t>
            </a:r>
            <a:endParaRPr lang="nl-BE"/>
          </a:p>
        </p:txBody>
      </p:sp>
      <p:sp>
        <p:nvSpPr>
          <p:cNvPr id="6" name="Slide Number Placeholder 5"/>
          <p:cNvSpPr>
            <a:spLocks noGrp="1"/>
          </p:cNvSpPr>
          <p:nvPr>
            <p:ph type="sldNum" sz="quarter" idx="12"/>
          </p:nvPr>
        </p:nvSpPr>
        <p:spPr/>
        <p:txBody>
          <a:bodyPr/>
          <a:lstStyle/>
          <a:p>
            <a:fld id="{1F81FB8F-E6C7-453A-9158-0F66A289D148}" type="slidenum">
              <a:rPr lang="nl-BE" smtClean="0"/>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8F6A5D7-34CB-4A47-8234-A595A5430090}" type="datetime1">
              <a:rPr lang="nl-BE" smtClean="0"/>
              <a:t>8/11/2016</a:t>
            </a:fld>
            <a:endParaRPr lang="nl-BE"/>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nl-BE" smtClean="0"/>
              <a:t>Regional Approach - Louis Delcart</a:t>
            </a:r>
            <a:endParaRPr lang="nl-BE"/>
          </a:p>
        </p:txBody>
      </p:sp>
      <p:sp>
        <p:nvSpPr>
          <p:cNvPr id="6" name="Slide Number Placeholder 5"/>
          <p:cNvSpPr>
            <a:spLocks noGrp="1"/>
          </p:cNvSpPr>
          <p:nvPr>
            <p:ph type="sldNum" sz="quarter" idx="12"/>
          </p:nvPr>
        </p:nvSpPr>
        <p:spPr/>
        <p:txBody>
          <a:bodyPr/>
          <a:lstStyle/>
          <a:p>
            <a:fld id="{1F81FB8F-E6C7-453A-9158-0F66A289D148}" type="slidenum">
              <a:rPr lang="nl-BE" smtClean="0"/>
              <a:t>‹nr.›</a:t>
            </a:fld>
            <a:endParaRPr lang="nl-BE"/>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nl-NL" smtClean="0"/>
              <a:t>Klik om de stijl te bewerken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nl-NL" smtClean="0"/>
              <a:t>Klik om de stijl te bewerken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D61D5C86-A8E2-4B2D-B24F-B3212DD4C77F}" type="datetime1">
              <a:rPr lang="nl-BE" smtClean="0"/>
              <a:t>8/11/2016</a:t>
            </a:fld>
            <a:endParaRPr lang="nl-BE"/>
          </a:p>
        </p:txBody>
      </p:sp>
      <p:sp>
        <p:nvSpPr>
          <p:cNvPr id="6" name="Footer Placeholder 5"/>
          <p:cNvSpPr>
            <a:spLocks noGrp="1"/>
          </p:cNvSpPr>
          <p:nvPr>
            <p:ph type="ftr" sz="quarter" idx="11"/>
          </p:nvPr>
        </p:nvSpPr>
        <p:spPr/>
        <p:txBody>
          <a:bodyPr/>
          <a:lstStyle/>
          <a:p>
            <a:r>
              <a:rPr lang="nl-BE" smtClean="0"/>
              <a:t>Regional Approach - Louis Delcart</a:t>
            </a:r>
            <a:endParaRPr lang="nl-BE"/>
          </a:p>
        </p:txBody>
      </p:sp>
      <p:sp>
        <p:nvSpPr>
          <p:cNvPr id="7" name="Slide Number Placeholder 6"/>
          <p:cNvSpPr>
            <a:spLocks noGrp="1"/>
          </p:cNvSpPr>
          <p:nvPr>
            <p:ph type="sldNum" sz="quarter" idx="12"/>
          </p:nvPr>
        </p:nvSpPr>
        <p:spPr/>
        <p:txBody>
          <a:bodyPr/>
          <a:lstStyle/>
          <a:p>
            <a:fld id="{1F81FB8F-E6C7-453A-9158-0F66A289D148}" type="slidenum">
              <a:rPr lang="nl-BE" smtClean="0"/>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C5F508A2-0FA5-4169-BC37-26100CC37AC8}" type="datetime1">
              <a:rPr lang="nl-BE" smtClean="0"/>
              <a:t>8/11/2016</a:t>
            </a:fld>
            <a:endParaRPr lang="nl-BE"/>
          </a:p>
        </p:txBody>
      </p:sp>
      <p:sp>
        <p:nvSpPr>
          <p:cNvPr id="8" name="Footer Placeholder 7"/>
          <p:cNvSpPr>
            <a:spLocks noGrp="1"/>
          </p:cNvSpPr>
          <p:nvPr>
            <p:ph type="ftr" sz="quarter" idx="11"/>
          </p:nvPr>
        </p:nvSpPr>
        <p:spPr/>
        <p:txBody>
          <a:bodyPr/>
          <a:lstStyle/>
          <a:p>
            <a:r>
              <a:rPr lang="nl-BE" smtClean="0"/>
              <a:t>Regional Approach - Louis Delcart</a:t>
            </a:r>
            <a:endParaRPr lang="nl-BE"/>
          </a:p>
        </p:txBody>
      </p:sp>
      <p:sp>
        <p:nvSpPr>
          <p:cNvPr id="9" name="Slide Number Placeholder 8"/>
          <p:cNvSpPr>
            <a:spLocks noGrp="1"/>
          </p:cNvSpPr>
          <p:nvPr>
            <p:ph type="sldNum" sz="quarter" idx="12"/>
          </p:nvPr>
        </p:nvSpPr>
        <p:spPr/>
        <p:txBody>
          <a:bodyPr/>
          <a:lstStyle/>
          <a:p>
            <a:fld id="{1F81FB8F-E6C7-453A-9158-0F66A289D148}" type="slidenum">
              <a:rPr lang="nl-BE" smtClean="0"/>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936F39FD-6C57-45E0-908C-8DA9E8A11B01}" type="datetime1">
              <a:rPr lang="nl-BE" smtClean="0"/>
              <a:t>8/11/2016</a:t>
            </a:fld>
            <a:endParaRPr lang="nl-BE"/>
          </a:p>
        </p:txBody>
      </p:sp>
      <p:sp>
        <p:nvSpPr>
          <p:cNvPr id="4" name="Footer Placeholder 3"/>
          <p:cNvSpPr>
            <a:spLocks noGrp="1"/>
          </p:cNvSpPr>
          <p:nvPr>
            <p:ph type="ftr" sz="quarter" idx="11"/>
          </p:nvPr>
        </p:nvSpPr>
        <p:spPr/>
        <p:txBody>
          <a:bodyPr/>
          <a:lstStyle/>
          <a:p>
            <a:r>
              <a:rPr lang="nl-BE" smtClean="0"/>
              <a:t>Regional Approach - Louis Delcart</a:t>
            </a:r>
            <a:endParaRPr lang="nl-BE"/>
          </a:p>
        </p:txBody>
      </p:sp>
      <p:sp>
        <p:nvSpPr>
          <p:cNvPr id="5" name="Slide Number Placeholder 4"/>
          <p:cNvSpPr>
            <a:spLocks noGrp="1"/>
          </p:cNvSpPr>
          <p:nvPr>
            <p:ph type="sldNum" sz="quarter" idx="12"/>
          </p:nvPr>
        </p:nvSpPr>
        <p:spPr/>
        <p:txBody>
          <a:bodyPr/>
          <a:lstStyle/>
          <a:p>
            <a:fld id="{1F81FB8F-E6C7-453A-9158-0F66A289D148}" type="slidenum">
              <a:rPr lang="nl-BE" smtClean="0"/>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5437110-E8C2-454E-B323-2A6D6A44B1BE}" type="datetime1">
              <a:rPr lang="nl-BE" smtClean="0"/>
              <a:t>8/11/2016</a:t>
            </a:fld>
            <a:endParaRPr lang="nl-BE"/>
          </a:p>
        </p:txBody>
      </p:sp>
      <p:sp>
        <p:nvSpPr>
          <p:cNvPr id="3" name="Footer Placeholder 2"/>
          <p:cNvSpPr>
            <a:spLocks noGrp="1"/>
          </p:cNvSpPr>
          <p:nvPr>
            <p:ph type="ftr" sz="quarter" idx="11"/>
          </p:nvPr>
        </p:nvSpPr>
        <p:spPr/>
        <p:txBody>
          <a:bodyPr/>
          <a:lstStyle/>
          <a:p>
            <a:r>
              <a:rPr lang="nl-BE" smtClean="0"/>
              <a:t>Regional Approach - Louis Delcart</a:t>
            </a:r>
            <a:endParaRPr lang="nl-BE"/>
          </a:p>
        </p:txBody>
      </p:sp>
      <p:sp>
        <p:nvSpPr>
          <p:cNvPr id="4" name="Slide Number Placeholder 3"/>
          <p:cNvSpPr>
            <a:spLocks noGrp="1"/>
          </p:cNvSpPr>
          <p:nvPr>
            <p:ph type="sldNum" sz="quarter" idx="12"/>
          </p:nvPr>
        </p:nvSpPr>
        <p:spPr/>
        <p:txBody>
          <a:bodyPr/>
          <a:lstStyle/>
          <a:p>
            <a:fld id="{1F81FB8F-E6C7-453A-9158-0F66A289D148}" type="slidenum">
              <a:rPr lang="nl-BE" smtClean="0"/>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32FA438-26BC-42BB-A4C1-AB113B4F4C95}" type="datetime1">
              <a:rPr lang="nl-BE" smtClean="0"/>
              <a:t>8/11/2016</a:t>
            </a:fld>
            <a:endParaRPr lang="nl-BE"/>
          </a:p>
        </p:txBody>
      </p:sp>
      <p:sp>
        <p:nvSpPr>
          <p:cNvPr id="6" name="Footer Placeholder 5"/>
          <p:cNvSpPr>
            <a:spLocks noGrp="1"/>
          </p:cNvSpPr>
          <p:nvPr>
            <p:ph type="ftr" sz="quarter" idx="11"/>
          </p:nvPr>
        </p:nvSpPr>
        <p:spPr/>
        <p:txBody>
          <a:bodyPr/>
          <a:lstStyle/>
          <a:p>
            <a:r>
              <a:rPr lang="nl-BE" smtClean="0"/>
              <a:t>Regional Approach - Louis Delcart</a:t>
            </a:r>
            <a:endParaRPr lang="nl-BE"/>
          </a:p>
        </p:txBody>
      </p:sp>
      <p:sp>
        <p:nvSpPr>
          <p:cNvPr id="7" name="Slide Number Placeholder 6"/>
          <p:cNvSpPr>
            <a:spLocks noGrp="1"/>
          </p:cNvSpPr>
          <p:nvPr>
            <p:ph type="sldNum" sz="quarter" idx="12"/>
          </p:nvPr>
        </p:nvSpPr>
        <p:spPr/>
        <p:txBody>
          <a:bodyPr/>
          <a:lstStyle/>
          <a:p>
            <a:fld id="{1F81FB8F-E6C7-453A-9158-0F66A289D148}" type="slidenum">
              <a:rPr lang="nl-BE" smtClean="0"/>
              <a:t>‹nr.›</a:t>
            </a:fld>
            <a:endParaRPr lang="nl-BE"/>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nl-NL" smtClean="0"/>
              <a:t>Klik om de stijl te bewerken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5" name="Date Placeholder 4"/>
          <p:cNvSpPr>
            <a:spLocks noGrp="1"/>
          </p:cNvSpPr>
          <p:nvPr>
            <p:ph type="dt" sz="half" idx="10"/>
          </p:nvPr>
        </p:nvSpPr>
        <p:spPr/>
        <p:txBody>
          <a:bodyPr/>
          <a:lstStyle/>
          <a:p>
            <a:fld id="{A17EBCD0-DF9A-47A8-AB9F-800816349E1C}" type="datetime1">
              <a:rPr lang="nl-BE" smtClean="0"/>
              <a:t>8/11/2016</a:t>
            </a:fld>
            <a:endParaRPr lang="nl-BE"/>
          </a:p>
        </p:txBody>
      </p:sp>
      <p:sp>
        <p:nvSpPr>
          <p:cNvPr id="7" name="Slide Number Placeholder 6"/>
          <p:cNvSpPr>
            <a:spLocks noGrp="1"/>
          </p:cNvSpPr>
          <p:nvPr>
            <p:ph type="sldNum" sz="quarter" idx="12"/>
          </p:nvPr>
        </p:nvSpPr>
        <p:spPr/>
        <p:txBody>
          <a:bodyPr/>
          <a:lstStyle/>
          <a:p>
            <a:fld id="{1F81FB8F-E6C7-453A-9158-0F66A289D148}" type="slidenum">
              <a:rPr lang="nl-BE" smtClean="0"/>
              <a:t>‹nr.›</a:t>
            </a:fld>
            <a:endParaRPr lang="nl-BE"/>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nl-BE" smtClean="0"/>
              <a:t>Regional Approach - Louis Delcart</a:t>
            </a:r>
            <a:endParaRPr lang="nl-BE"/>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nl-NL" smtClean="0"/>
              <a:t>Klik om de stijl te bewerken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CCA29B8-C65B-4760-BF47-C451F7FB3CB5}" type="datetime1">
              <a:rPr lang="nl-BE" smtClean="0"/>
              <a:t>8/11/2016</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nl-BE" smtClean="0"/>
              <a:t>Regional Approach - Louis Delcart</a:t>
            </a:r>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F81FB8F-E6C7-453A-9158-0F66A289D148}" type="slidenum">
              <a:rPr lang="nl-BE" smtClean="0"/>
              <a:t>‹nr.›</a:t>
            </a:fld>
            <a:endParaRPr lang="nl-BE"/>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nl-NL" smtClean="0"/>
              <a:t>Klik om de stijl te bewerken</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slide" Target="slide16.xml"/><Relationship Id="rId4" Type="http://schemas.openxmlformats.org/officeDocument/2006/relationships/hyperlink" Target="https://schoolraising.it/progetti/fablabw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a:xfrm>
            <a:off x="3124200" y="6356350"/>
            <a:ext cx="2239888" cy="365125"/>
          </a:xfrm>
        </p:spPr>
        <p:txBody>
          <a:bodyPr/>
          <a:lstStyle/>
          <a:p>
            <a:r>
              <a:rPr lang="nl-BE" smtClean="0"/>
              <a:t>Regional Approach - Louis Delcart</a:t>
            </a:r>
            <a:endParaRPr lang="nl-BE" dirty="0"/>
          </a:p>
        </p:txBody>
      </p:sp>
      <p:sp>
        <p:nvSpPr>
          <p:cNvPr id="4" name="Tijdelijke aanduiding voor dianummer 3"/>
          <p:cNvSpPr>
            <a:spLocks noGrp="1"/>
          </p:cNvSpPr>
          <p:nvPr>
            <p:ph type="sldNum" sz="quarter" idx="12"/>
          </p:nvPr>
        </p:nvSpPr>
        <p:spPr/>
        <p:txBody>
          <a:bodyPr/>
          <a:lstStyle/>
          <a:p>
            <a:fld id="{1F81FB8F-E6C7-453A-9158-0F66A289D148}" type="slidenum">
              <a:rPr lang="nl-BE" smtClean="0"/>
              <a:t>1</a:t>
            </a:fld>
            <a:endParaRPr lang="nl-BE"/>
          </a:p>
        </p:txBody>
      </p:sp>
      <p:sp>
        <p:nvSpPr>
          <p:cNvPr id="2" name="Titel 1"/>
          <p:cNvSpPr>
            <a:spLocks noGrp="1"/>
          </p:cNvSpPr>
          <p:nvPr>
            <p:ph type="ctrTitle"/>
          </p:nvPr>
        </p:nvSpPr>
        <p:spPr/>
        <p:txBody>
          <a:bodyPr>
            <a:noAutofit/>
          </a:bodyPr>
          <a:lstStyle/>
          <a:p>
            <a:r>
              <a:rPr lang="en-US" sz="2000" dirty="0"/>
              <a:t>The Regional Approach</a:t>
            </a:r>
            <a:r>
              <a:rPr lang="en-US" sz="2000" dirty="0" smtClean="0"/>
              <a:t>:</a:t>
            </a:r>
            <a:br>
              <a:rPr lang="en-US" sz="2000" dirty="0" smtClean="0"/>
            </a:br>
            <a:r>
              <a:rPr lang="en-US" sz="2000" dirty="0" smtClean="0"/>
              <a:t>Which </a:t>
            </a:r>
            <a:r>
              <a:rPr lang="en-US" sz="2000" dirty="0"/>
              <a:t>subjects can benefit of it?</a:t>
            </a:r>
            <a:endParaRPr lang="nl-BE" sz="2000" dirty="0"/>
          </a:p>
        </p:txBody>
      </p:sp>
      <p:sp>
        <p:nvSpPr>
          <p:cNvPr id="5" name="Tekstvak 4"/>
          <p:cNvSpPr txBox="1"/>
          <p:nvPr/>
        </p:nvSpPr>
        <p:spPr>
          <a:xfrm>
            <a:off x="6516216" y="5877272"/>
            <a:ext cx="2627784" cy="646331"/>
          </a:xfrm>
          <a:prstGeom prst="rect">
            <a:avLst/>
          </a:prstGeom>
          <a:noFill/>
        </p:spPr>
        <p:txBody>
          <a:bodyPr wrap="square" rtlCol="0">
            <a:spAutoFit/>
          </a:bodyPr>
          <a:lstStyle/>
          <a:p>
            <a:r>
              <a:rPr lang="nl-BE" dirty="0" smtClean="0"/>
              <a:t>Louis Delcart</a:t>
            </a:r>
          </a:p>
          <a:p>
            <a:r>
              <a:rPr lang="nl-BE" dirty="0" smtClean="0"/>
              <a:t>Board Member EAR-AER</a:t>
            </a:r>
            <a:endParaRPr lang="nl-BE" dirty="0"/>
          </a:p>
        </p:txBody>
      </p:sp>
      <p:pic>
        <p:nvPicPr>
          <p:cNvPr id="1026" name="Picture 2" descr="C:\Users\Karin\Pictures\Louis\Louis summer 2013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135988"/>
            <a:ext cx="1186437" cy="17796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Nelu\2013 salvat de pe pc-ul vechi\EAR\Webiste, e-mail, logos\Logo\ea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60648"/>
            <a:ext cx="1290637" cy="648072"/>
          </a:xfrm>
          <a:prstGeom prst="rect">
            <a:avLst/>
          </a:prstGeom>
          <a:noFill/>
          <a:ln>
            <a:noFill/>
          </a:ln>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4010" y="208786"/>
            <a:ext cx="1472195" cy="927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35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1.4.3.1  </a:t>
            </a:r>
            <a:r>
              <a:rPr lang="nl-BE" dirty="0" err="1" smtClean="0"/>
              <a:t>Transformation</a:t>
            </a:r>
            <a:r>
              <a:rPr lang="nl-BE" dirty="0" smtClean="0"/>
              <a:t> </a:t>
            </a:r>
            <a:r>
              <a:rPr lang="nl-BE" dirty="0" err="1" smtClean="0"/>
              <a:t>and</a:t>
            </a:r>
            <a:r>
              <a:rPr lang="nl-BE" dirty="0" smtClean="0"/>
              <a:t> </a:t>
            </a:r>
            <a:r>
              <a:rPr lang="nl-BE" dirty="0" err="1" smtClean="0"/>
              <a:t>innovation</a:t>
            </a:r>
            <a:endParaRPr lang="nl-BE" dirty="0"/>
          </a:p>
        </p:txBody>
      </p:sp>
      <p:sp>
        <p:nvSpPr>
          <p:cNvPr id="3" name="Tijdelijke aanduiding voor inhoud 2"/>
          <p:cNvSpPr>
            <a:spLocks noGrp="1"/>
          </p:cNvSpPr>
          <p:nvPr>
            <p:ph idx="1"/>
          </p:nvPr>
        </p:nvSpPr>
        <p:spPr/>
        <p:txBody>
          <a:bodyPr>
            <a:normAutofit fontScale="92500" lnSpcReduction="10000"/>
          </a:bodyPr>
          <a:lstStyle/>
          <a:p>
            <a:r>
              <a:rPr lang="nl-BE" dirty="0" smtClean="0"/>
              <a:t>dominant </a:t>
            </a:r>
            <a:r>
              <a:rPr lang="nl-BE" dirty="0"/>
              <a:t>regimes </a:t>
            </a:r>
            <a:r>
              <a:rPr lang="nl-BE" dirty="0" err="1"/>
              <a:t>that</a:t>
            </a:r>
            <a:r>
              <a:rPr lang="nl-BE" dirty="0"/>
              <a:t> </a:t>
            </a:r>
            <a:r>
              <a:rPr lang="nl-BE" dirty="0" err="1"/>
              <a:t>regulate</a:t>
            </a:r>
            <a:r>
              <a:rPr lang="nl-BE" dirty="0"/>
              <a:t> </a:t>
            </a:r>
            <a:r>
              <a:rPr lang="en-US" dirty="0"/>
              <a:t>our relationships to people and places — our economic systems, our energy systems, our food systems — develop a kind of inertia that makes them difficult to </a:t>
            </a:r>
            <a:r>
              <a:rPr lang="nl-BE" dirty="0" err="1" smtClean="0"/>
              <a:t>transform</a:t>
            </a:r>
            <a:endParaRPr lang="nl-BE" dirty="0" smtClean="0"/>
          </a:p>
          <a:p>
            <a:r>
              <a:rPr lang="en-US" dirty="0"/>
              <a:t>By definition, business as usual is the dominant regime, but others are possible. </a:t>
            </a:r>
            <a:endParaRPr lang="en-US" dirty="0" smtClean="0"/>
          </a:p>
          <a:p>
            <a:r>
              <a:rPr lang="en-US" dirty="0" smtClean="0"/>
              <a:t>The </a:t>
            </a:r>
            <a:r>
              <a:rPr lang="en-US" dirty="0"/>
              <a:t>local food, food sovereignty, and seed-saving movements have each created alternatives to the industrial food regime. </a:t>
            </a:r>
            <a:endParaRPr lang="en-US" dirty="0" smtClean="0"/>
          </a:p>
          <a:p>
            <a:r>
              <a:rPr lang="en-US" dirty="0" smtClean="0"/>
              <a:t>The </a:t>
            </a:r>
            <a:r>
              <a:rPr lang="en-US" dirty="0"/>
              <a:t>clean energy and climate stabilization movements present alternatives to the fossil fuel energy </a:t>
            </a:r>
            <a:r>
              <a:rPr lang="en-US" dirty="0" smtClean="0"/>
              <a:t>regime. </a:t>
            </a:r>
          </a:p>
          <a:p>
            <a:r>
              <a:rPr lang="en-US" dirty="0" smtClean="0"/>
              <a:t>Alternatives </a:t>
            </a:r>
            <a:r>
              <a:rPr lang="en-US" dirty="0"/>
              <a:t>to business as usual are all around us, but they have to surmount numerous formidable obstacles.</a:t>
            </a:r>
            <a:endParaRPr lang="nl-BE" dirty="0"/>
          </a:p>
          <a:p>
            <a:endParaRPr lang="nl-BE" dirty="0"/>
          </a:p>
          <a:p>
            <a:endParaRPr lang="nl-BE" dirty="0"/>
          </a:p>
        </p:txBody>
      </p:sp>
      <p:sp>
        <p:nvSpPr>
          <p:cNvPr id="4" name="Tijdelijke aanduiding voor voettekst 3"/>
          <p:cNvSpPr>
            <a:spLocks noGrp="1"/>
          </p:cNvSpPr>
          <p:nvPr>
            <p:ph type="ftr" sz="quarter" idx="11"/>
          </p:nvPr>
        </p:nvSpPr>
        <p:spPr/>
        <p:txBody>
          <a:bodyPr/>
          <a:lstStyle/>
          <a:p>
            <a:r>
              <a:rPr lang="nl-BE" smtClean="0"/>
              <a:t>Regional Approach - Louis Delcart</a:t>
            </a:r>
            <a:endParaRPr lang="nl-BE"/>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10</a:t>
            </a:fld>
            <a:endParaRPr lang="nl-BE"/>
          </a:p>
        </p:txBody>
      </p:sp>
    </p:spTree>
    <p:extLst>
      <p:ext uri="{BB962C8B-B14F-4D97-AF65-F5344CB8AC3E}">
        <p14:creationId xmlns:p14="http://schemas.microsoft.com/office/powerpoint/2010/main" val="367790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1.4.4. </a:t>
            </a:r>
            <a:r>
              <a:rPr lang="nl-BE" dirty="0" err="1" smtClean="0"/>
              <a:t>entrepreneurship</a:t>
            </a:r>
            <a:endParaRPr lang="nl-BE" dirty="0"/>
          </a:p>
        </p:txBody>
      </p:sp>
      <p:sp>
        <p:nvSpPr>
          <p:cNvPr id="3" name="Tijdelijke aanduiding voor inhoud 2"/>
          <p:cNvSpPr>
            <a:spLocks noGrp="1"/>
          </p:cNvSpPr>
          <p:nvPr>
            <p:ph idx="1"/>
          </p:nvPr>
        </p:nvSpPr>
        <p:spPr/>
        <p:txBody>
          <a:bodyPr>
            <a:normAutofit fontScale="92500" lnSpcReduction="10000"/>
          </a:bodyPr>
          <a:lstStyle/>
          <a:p>
            <a:r>
              <a:rPr lang="en-US" dirty="0"/>
              <a:t>The Global Report for Entrepreneurship 2015-2016,confirms that in countries like Romania and Poland, the </a:t>
            </a:r>
            <a:r>
              <a:rPr lang="en-US" b="1" dirty="0"/>
              <a:t>willingness to establish its own business </a:t>
            </a:r>
            <a:r>
              <a:rPr lang="en-US" dirty="0"/>
              <a:t>is much higher than in an established Western-European economy like Belgium, and the fear of failure less high. The </a:t>
            </a:r>
            <a:r>
              <a:rPr lang="en-US" b="1" dirty="0"/>
              <a:t>self-assurance</a:t>
            </a:r>
            <a:r>
              <a:rPr lang="en-US" dirty="0"/>
              <a:t> of the young Eastern-European generation is much bigger than the one in Western-Europe and the entrepreneurial intentions much higher. </a:t>
            </a:r>
            <a:r>
              <a:rPr lang="nl-BE" dirty="0" smtClean="0"/>
              <a:t> </a:t>
            </a:r>
          </a:p>
          <a:p>
            <a:r>
              <a:rPr lang="en-US" dirty="0" smtClean="0"/>
              <a:t>When </a:t>
            </a:r>
            <a:r>
              <a:rPr lang="en-US" dirty="0"/>
              <a:t>it comes to looking for opportunities, it seems that the post-crisis period offers </a:t>
            </a:r>
            <a:r>
              <a:rPr lang="en-US" b="1" dirty="0"/>
              <a:t>hope and expectations</a:t>
            </a:r>
            <a:r>
              <a:rPr lang="en-US" dirty="0"/>
              <a:t>. </a:t>
            </a:r>
            <a:endParaRPr lang="nl-BE" dirty="0" smtClean="0"/>
          </a:p>
          <a:p>
            <a:r>
              <a:rPr lang="en-US" dirty="0" smtClean="0"/>
              <a:t>Several </a:t>
            </a:r>
            <a:r>
              <a:rPr lang="en-US" dirty="0"/>
              <a:t>trends have to be considered and examined because they are potential creator of economic activity and jobs</a:t>
            </a:r>
            <a:endParaRPr lang="nl-BE" dirty="0"/>
          </a:p>
        </p:txBody>
      </p:sp>
      <p:sp>
        <p:nvSpPr>
          <p:cNvPr id="4" name="Tijdelijke aanduiding voor voettekst 3"/>
          <p:cNvSpPr>
            <a:spLocks noGrp="1"/>
          </p:cNvSpPr>
          <p:nvPr>
            <p:ph type="ftr" sz="quarter" idx="11"/>
          </p:nvPr>
        </p:nvSpPr>
        <p:spPr/>
        <p:txBody>
          <a:bodyPr/>
          <a:lstStyle/>
          <a:p>
            <a:r>
              <a:rPr lang="nl-BE" smtClean="0"/>
              <a:t>Regional Approach - Louis Delcart</a:t>
            </a:r>
            <a:endParaRPr lang="nl-BE"/>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11</a:t>
            </a:fld>
            <a:endParaRPr lang="nl-BE"/>
          </a:p>
        </p:txBody>
      </p:sp>
    </p:spTree>
    <p:extLst>
      <p:ext uri="{BB962C8B-B14F-4D97-AF65-F5344CB8AC3E}">
        <p14:creationId xmlns:p14="http://schemas.microsoft.com/office/powerpoint/2010/main" val="4094330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1916832"/>
            <a:ext cx="8407893" cy="4407408"/>
          </a:xfrm>
        </p:spPr>
        <p:txBody>
          <a:bodyPr>
            <a:normAutofit/>
          </a:bodyPr>
          <a:lstStyle/>
          <a:p>
            <a:pPr marL="1028700" lvl="1" indent="-571500">
              <a:buFont typeface="+mj-lt"/>
              <a:buAutoNum type="romanLcPeriod"/>
            </a:pPr>
            <a:r>
              <a:rPr lang="en-GB" sz="2400" dirty="0"/>
              <a:t>D</a:t>
            </a:r>
            <a:r>
              <a:rPr lang="en-GB" sz="2400" dirty="0" smtClean="0"/>
              <a:t>igital economy </a:t>
            </a:r>
          </a:p>
          <a:p>
            <a:pPr marL="1028700" lvl="1" indent="-571500">
              <a:buFont typeface="+mj-lt"/>
              <a:buAutoNum type="romanLcPeriod"/>
            </a:pPr>
            <a:r>
              <a:rPr lang="en-GB" sz="2400" dirty="0"/>
              <a:t>I</a:t>
            </a:r>
            <a:r>
              <a:rPr lang="en-GB" sz="2400" dirty="0" smtClean="0"/>
              <a:t>nnovation &amp; creativity </a:t>
            </a:r>
          </a:p>
          <a:p>
            <a:pPr marL="1028700" lvl="1" indent="-571500">
              <a:buFont typeface="+mj-lt"/>
              <a:buAutoNum type="romanLcPeriod"/>
            </a:pPr>
            <a:r>
              <a:rPr lang="en-GB" sz="2400" dirty="0"/>
              <a:t>N</a:t>
            </a:r>
            <a:r>
              <a:rPr lang="en-GB" sz="2400" dirty="0" smtClean="0"/>
              <a:t>iche marketing </a:t>
            </a:r>
          </a:p>
          <a:p>
            <a:pPr marL="1028700" lvl="1" indent="-571500">
              <a:buFont typeface="+mj-lt"/>
              <a:buAutoNum type="romanLcPeriod"/>
            </a:pPr>
            <a:r>
              <a:rPr lang="en-GB" sz="2400" dirty="0"/>
              <a:t>L</a:t>
            </a:r>
            <a:r>
              <a:rPr lang="en-GB" sz="2400" dirty="0" smtClean="0"/>
              <a:t>ocalisation or internationalisation </a:t>
            </a:r>
          </a:p>
          <a:p>
            <a:pPr marL="1028700" lvl="1" indent="-571500">
              <a:buFont typeface="+mj-lt"/>
              <a:buAutoNum type="romanLcPeriod"/>
            </a:pPr>
            <a:r>
              <a:rPr lang="en-GB" sz="2400" dirty="0" smtClean="0"/>
              <a:t>Circular economy and other green economy initiatives</a:t>
            </a:r>
          </a:p>
          <a:p>
            <a:endParaRPr lang="en-GB" sz="2800" dirty="0"/>
          </a:p>
        </p:txBody>
      </p:sp>
      <p:sp>
        <p:nvSpPr>
          <p:cNvPr id="4" name="Tijdelijke aanduiding voor voettekst 3"/>
          <p:cNvSpPr>
            <a:spLocks noGrp="1"/>
          </p:cNvSpPr>
          <p:nvPr>
            <p:ph type="ftr" sz="quarter" idx="11"/>
          </p:nvPr>
        </p:nvSpPr>
        <p:spPr/>
        <p:txBody>
          <a:bodyPr/>
          <a:lstStyle/>
          <a:p>
            <a:r>
              <a:rPr lang="nl-BE" smtClean="0"/>
              <a:t>Entrepreneurship - Louis Delcart</a:t>
            </a:r>
            <a:endParaRPr lang="nl-BE"/>
          </a:p>
        </p:txBody>
      </p:sp>
      <p:sp>
        <p:nvSpPr>
          <p:cNvPr id="5" name="Tijdelijke aanduiding voor dianummer 4"/>
          <p:cNvSpPr>
            <a:spLocks noGrp="1"/>
          </p:cNvSpPr>
          <p:nvPr>
            <p:ph type="sldNum" sz="quarter" idx="12"/>
          </p:nvPr>
        </p:nvSpPr>
        <p:spPr/>
        <p:txBody>
          <a:bodyPr/>
          <a:lstStyle/>
          <a:p>
            <a:fld id="{CE8D1E2A-6FDE-4FF2-9993-07D459E6F552}" type="slidenum">
              <a:rPr lang="nl-BE" smtClean="0"/>
              <a:t>12</a:t>
            </a:fld>
            <a:endParaRPr lang="nl-BE" dirty="0"/>
          </a:p>
        </p:txBody>
      </p:sp>
      <p:sp>
        <p:nvSpPr>
          <p:cNvPr id="2" name="Titel 1"/>
          <p:cNvSpPr>
            <a:spLocks noGrp="1"/>
          </p:cNvSpPr>
          <p:nvPr>
            <p:ph type="title"/>
          </p:nvPr>
        </p:nvSpPr>
        <p:spPr/>
        <p:txBody>
          <a:bodyPr>
            <a:normAutofit fontScale="90000"/>
          </a:bodyPr>
          <a:lstStyle/>
          <a:p>
            <a:r>
              <a:rPr lang="en-GB" dirty="0" smtClean="0"/>
              <a:t>1.4.4.1	Characteristics of Sustainable entrepreneurship</a:t>
            </a:r>
            <a:endParaRPr lang="en-GB" dirty="0"/>
          </a:p>
        </p:txBody>
      </p:sp>
    </p:spTree>
    <p:extLst>
      <p:ext uri="{BB962C8B-B14F-4D97-AF65-F5344CB8AC3E}">
        <p14:creationId xmlns:p14="http://schemas.microsoft.com/office/powerpoint/2010/main" val="1435348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smtClean="0"/>
              <a:t>Examples</a:t>
            </a:r>
            <a:r>
              <a:rPr lang="nl-BE" dirty="0" smtClean="0"/>
              <a:t> </a:t>
            </a:r>
            <a:r>
              <a:rPr lang="nl-BE" dirty="0" err="1" smtClean="0"/>
              <a:t>from</a:t>
            </a:r>
            <a:r>
              <a:rPr lang="nl-BE" dirty="0" smtClean="0"/>
              <a:t> </a:t>
            </a:r>
            <a:r>
              <a:rPr lang="nl-BE" dirty="0" err="1" smtClean="0"/>
              <a:t>visited</a:t>
            </a:r>
            <a:r>
              <a:rPr lang="nl-BE" dirty="0" smtClean="0"/>
              <a:t> </a:t>
            </a:r>
            <a:r>
              <a:rPr lang="nl-BE" dirty="0" err="1" smtClean="0"/>
              <a:t>countries</a:t>
            </a:r>
            <a:endParaRPr lang="nl-BE" dirty="0"/>
          </a:p>
        </p:txBody>
      </p:sp>
      <p:sp>
        <p:nvSpPr>
          <p:cNvPr id="4" name="Tijdelijke aanduiding voor voettekst 3"/>
          <p:cNvSpPr>
            <a:spLocks noGrp="1"/>
          </p:cNvSpPr>
          <p:nvPr>
            <p:ph type="ftr" sz="quarter" idx="11"/>
          </p:nvPr>
        </p:nvSpPr>
        <p:spPr/>
        <p:txBody>
          <a:bodyPr/>
          <a:lstStyle/>
          <a:p>
            <a:r>
              <a:rPr lang="nl-BE" smtClean="0"/>
              <a:t>Regional Approach - Louis Delcart</a:t>
            </a:r>
            <a:endParaRPr lang="nl-BE"/>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13</a:t>
            </a:fld>
            <a:endParaRPr lang="nl-BE"/>
          </a:p>
        </p:txBody>
      </p:sp>
      <p:pic>
        <p:nvPicPr>
          <p:cNvPr id="3074" name="Picture 2" descr="C:\Users\Karin\Pictures\2016-05-12 Romania2016\DSCN4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0972" y="1731004"/>
            <a:ext cx="3115471" cy="233647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395536" y="1700808"/>
            <a:ext cx="2664296" cy="369332"/>
          </a:xfrm>
          <a:prstGeom prst="rect">
            <a:avLst/>
          </a:prstGeom>
          <a:noFill/>
        </p:spPr>
        <p:txBody>
          <a:bodyPr wrap="square" rtlCol="0">
            <a:spAutoFit/>
          </a:bodyPr>
          <a:lstStyle/>
          <a:p>
            <a:r>
              <a:rPr lang="nl-BE" dirty="0" smtClean="0"/>
              <a:t>Romania</a:t>
            </a:r>
            <a:endParaRPr lang="nl-BE" dirty="0"/>
          </a:p>
        </p:txBody>
      </p:sp>
      <p:sp>
        <p:nvSpPr>
          <p:cNvPr id="7" name="Tekstvak 6"/>
          <p:cNvSpPr txBox="1"/>
          <p:nvPr/>
        </p:nvSpPr>
        <p:spPr>
          <a:xfrm>
            <a:off x="6804248" y="6305611"/>
            <a:ext cx="1500256" cy="369332"/>
          </a:xfrm>
          <a:prstGeom prst="rect">
            <a:avLst/>
          </a:prstGeom>
          <a:noFill/>
        </p:spPr>
        <p:txBody>
          <a:bodyPr wrap="square" rtlCol="0">
            <a:spAutoFit/>
          </a:bodyPr>
          <a:lstStyle/>
          <a:p>
            <a:r>
              <a:rPr lang="nl-BE" dirty="0" err="1" smtClean="0"/>
              <a:t>Cump</a:t>
            </a:r>
            <a:r>
              <a:rPr lang="vi-VN" dirty="0" smtClean="0"/>
              <a:t>ă</a:t>
            </a:r>
            <a:r>
              <a:rPr lang="nl-BE" dirty="0" smtClean="0"/>
              <a:t>na</a:t>
            </a:r>
            <a:endParaRPr lang="nl-BE" dirty="0"/>
          </a:p>
        </p:txBody>
      </p:sp>
      <p:pic>
        <p:nvPicPr>
          <p:cNvPr id="3075" name="Picture 3" descr="C:\Users\Karin\Pictures\2016-05-12 Romania2016\DSCN42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132651"/>
            <a:ext cx="3312368" cy="24841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arin\Pictures\2016-05-12 Romania2016\DSCN42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0414" y="4067483"/>
            <a:ext cx="1678506" cy="2238128"/>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899592" y="4797152"/>
            <a:ext cx="2448272" cy="369332"/>
          </a:xfrm>
          <a:prstGeom prst="rect">
            <a:avLst/>
          </a:prstGeom>
          <a:noFill/>
        </p:spPr>
        <p:txBody>
          <a:bodyPr wrap="square" rtlCol="0">
            <a:spAutoFit/>
          </a:bodyPr>
          <a:lstStyle/>
          <a:p>
            <a:r>
              <a:rPr lang="nl-BE" dirty="0" err="1" smtClean="0"/>
              <a:t>Constanţa</a:t>
            </a:r>
            <a:endParaRPr lang="nl-BE" dirty="0"/>
          </a:p>
        </p:txBody>
      </p:sp>
      <p:pic>
        <p:nvPicPr>
          <p:cNvPr id="3077" name="Picture 5" descr="C:\Users\Karin\Pictures\2016-05-12 Romania2016\DSCN42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4168099"/>
            <a:ext cx="2915816" cy="218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57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smtClean="0"/>
              <a:t>Examples</a:t>
            </a:r>
            <a:r>
              <a:rPr lang="nl-BE" dirty="0" smtClean="0"/>
              <a:t> </a:t>
            </a:r>
            <a:r>
              <a:rPr lang="nl-BE" dirty="0" err="1" smtClean="0"/>
              <a:t>from</a:t>
            </a:r>
            <a:r>
              <a:rPr lang="nl-BE" dirty="0" smtClean="0"/>
              <a:t> </a:t>
            </a:r>
            <a:r>
              <a:rPr lang="nl-BE" dirty="0" err="1" smtClean="0"/>
              <a:t>visited</a:t>
            </a:r>
            <a:r>
              <a:rPr lang="nl-BE" dirty="0" smtClean="0"/>
              <a:t> </a:t>
            </a:r>
            <a:r>
              <a:rPr lang="nl-BE" dirty="0" err="1" smtClean="0"/>
              <a:t>countries</a:t>
            </a:r>
            <a:endParaRPr lang="nl-BE" dirty="0"/>
          </a:p>
        </p:txBody>
      </p:sp>
      <p:sp>
        <p:nvSpPr>
          <p:cNvPr id="4" name="Tijdelijke aanduiding voor voettekst 3"/>
          <p:cNvSpPr>
            <a:spLocks noGrp="1"/>
          </p:cNvSpPr>
          <p:nvPr>
            <p:ph type="ftr" sz="quarter" idx="11"/>
          </p:nvPr>
        </p:nvSpPr>
        <p:spPr>
          <a:xfrm>
            <a:off x="3193263" y="6381328"/>
            <a:ext cx="2895600" cy="365125"/>
          </a:xfrm>
        </p:spPr>
        <p:txBody>
          <a:bodyPr/>
          <a:lstStyle/>
          <a:p>
            <a:r>
              <a:rPr lang="nl-BE" smtClean="0"/>
              <a:t>Regional Approach - Louis Delcart</a:t>
            </a:r>
            <a:endParaRPr lang="nl-BE"/>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14</a:t>
            </a:fld>
            <a:endParaRPr lang="nl-BE"/>
          </a:p>
        </p:txBody>
      </p:sp>
      <p:sp>
        <p:nvSpPr>
          <p:cNvPr id="6" name="Tekstvak 5"/>
          <p:cNvSpPr txBox="1"/>
          <p:nvPr/>
        </p:nvSpPr>
        <p:spPr>
          <a:xfrm>
            <a:off x="395536" y="1700808"/>
            <a:ext cx="2664296" cy="369332"/>
          </a:xfrm>
          <a:prstGeom prst="rect">
            <a:avLst/>
          </a:prstGeom>
          <a:noFill/>
        </p:spPr>
        <p:txBody>
          <a:bodyPr wrap="square" rtlCol="0">
            <a:spAutoFit/>
          </a:bodyPr>
          <a:lstStyle/>
          <a:p>
            <a:r>
              <a:rPr lang="nl-BE" dirty="0" smtClean="0"/>
              <a:t>Albania</a:t>
            </a:r>
            <a:endParaRPr lang="nl-BE" dirty="0"/>
          </a:p>
        </p:txBody>
      </p:sp>
      <p:pic>
        <p:nvPicPr>
          <p:cNvPr id="4098" name="Picture 2" descr="C:\Users\Karin\Pictures\2016-10-15 Albania oct 2016\Albania oct 2016 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97" y="2087903"/>
            <a:ext cx="2019522" cy="269284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arin\Pictures\2016-10-15 Albania oct 2016\Bera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1177" y="2025209"/>
            <a:ext cx="2477306" cy="330307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683569" y="6407578"/>
            <a:ext cx="884950" cy="369332"/>
          </a:xfrm>
          <a:prstGeom prst="rect">
            <a:avLst/>
          </a:prstGeom>
          <a:noFill/>
        </p:spPr>
        <p:txBody>
          <a:bodyPr wrap="square" rtlCol="0">
            <a:spAutoFit/>
          </a:bodyPr>
          <a:lstStyle/>
          <a:p>
            <a:r>
              <a:rPr lang="nl-BE" dirty="0" smtClean="0"/>
              <a:t>Tiranë</a:t>
            </a:r>
            <a:endParaRPr lang="nl-BE" dirty="0"/>
          </a:p>
        </p:txBody>
      </p:sp>
      <p:sp>
        <p:nvSpPr>
          <p:cNvPr id="9" name="Tekstvak 8"/>
          <p:cNvSpPr txBox="1"/>
          <p:nvPr/>
        </p:nvSpPr>
        <p:spPr>
          <a:xfrm>
            <a:off x="4673042" y="5517232"/>
            <a:ext cx="1008112" cy="369332"/>
          </a:xfrm>
          <a:prstGeom prst="rect">
            <a:avLst/>
          </a:prstGeom>
          <a:noFill/>
        </p:spPr>
        <p:txBody>
          <a:bodyPr wrap="square" rtlCol="0">
            <a:spAutoFit/>
          </a:bodyPr>
          <a:lstStyle/>
          <a:p>
            <a:r>
              <a:rPr lang="nl-BE" dirty="0" err="1" smtClean="0"/>
              <a:t>Berat</a:t>
            </a:r>
            <a:endParaRPr lang="nl-BE" dirty="0"/>
          </a:p>
        </p:txBody>
      </p:sp>
      <p:sp>
        <p:nvSpPr>
          <p:cNvPr id="10" name="Tekstvak 9"/>
          <p:cNvSpPr txBox="1"/>
          <p:nvPr/>
        </p:nvSpPr>
        <p:spPr>
          <a:xfrm>
            <a:off x="7109366" y="5764613"/>
            <a:ext cx="1296144" cy="369332"/>
          </a:xfrm>
          <a:prstGeom prst="rect">
            <a:avLst/>
          </a:prstGeom>
          <a:noFill/>
        </p:spPr>
        <p:txBody>
          <a:bodyPr wrap="square" rtlCol="0">
            <a:spAutoFit/>
          </a:bodyPr>
          <a:lstStyle/>
          <a:p>
            <a:r>
              <a:rPr lang="nl-BE" dirty="0" err="1" smtClean="0"/>
              <a:t>Vlorë</a:t>
            </a:r>
            <a:endParaRPr lang="nl-BE" dirty="0"/>
          </a:p>
        </p:txBody>
      </p:sp>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4594" y="2105985"/>
            <a:ext cx="2827420" cy="159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4594" y="3787543"/>
            <a:ext cx="2800780" cy="157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kstvak 10"/>
          <p:cNvSpPr txBox="1"/>
          <p:nvPr/>
        </p:nvSpPr>
        <p:spPr>
          <a:xfrm>
            <a:off x="3097128" y="5810780"/>
            <a:ext cx="2690746" cy="276999"/>
          </a:xfrm>
          <a:prstGeom prst="rect">
            <a:avLst/>
          </a:prstGeom>
          <a:noFill/>
        </p:spPr>
        <p:txBody>
          <a:bodyPr wrap="square" rtlCol="0">
            <a:spAutoFit/>
          </a:bodyPr>
          <a:lstStyle/>
          <a:p>
            <a:r>
              <a:rPr lang="en-US" sz="1200" dirty="0"/>
              <a:t>Urban Revival for local economy</a:t>
            </a:r>
            <a:endParaRPr lang="nl-BE" sz="1200" dirty="0"/>
          </a:p>
        </p:txBody>
      </p:sp>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270" y="4560090"/>
            <a:ext cx="1830498" cy="1830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kstvak 12"/>
          <p:cNvSpPr txBox="1"/>
          <p:nvPr/>
        </p:nvSpPr>
        <p:spPr>
          <a:xfrm>
            <a:off x="1712341" y="6423169"/>
            <a:ext cx="900100" cy="369332"/>
          </a:xfrm>
          <a:prstGeom prst="rect">
            <a:avLst/>
          </a:prstGeom>
          <a:noFill/>
        </p:spPr>
        <p:txBody>
          <a:bodyPr wrap="square" rtlCol="0">
            <a:spAutoFit/>
          </a:bodyPr>
          <a:lstStyle/>
          <a:p>
            <a:r>
              <a:rPr lang="nl-BE" dirty="0"/>
              <a:t>51N4E</a:t>
            </a:r>
          </a:p>
        </p:txBody>
      </p:sp>
      <p:sp>
        <p:nvSpPr>
          <p:cNvPr id="14" name="Tekstvak 13"/>
          <p:cNvSpPr txBox="1"/>
          <p:nvPr/>
        </p:nvSpPr>
        <p:spPr>
          <a:xfrm>
            <a:off x="683569" y="4653136"/>
            <a:ext cx="1656183" cy="369332"/>
          </a:xfrm>
          <a:prstGeom prst="rect">
            <a:avLst/>
          </a:prstGeom>
          <a:noFill/>
        </p:spPr>
        <p:txBody>
          <a:bodyPr wrap="square" rtlCol="0">
            <a:spAutoFit/>
          </a:bodyPr>
          <a:lstStyle/>
          <a:p>
            <a:r>
              <a:rPr lang="nl-BE" dirty="0" err="1" smtClean="0"/>
              <a:t>Plaza</a:t>
            </a:r>
            <a:r>
              <a:rPr lang="nl-BE" dirty="0" smtClean="0"/>
              <a:t> Hotel</a:t>
            </a:r>
            <a:endParaRPr lang="nl-BE" dirty="0"/>
          </a:p>
        </p:txBody>
      </p:sp>
      <p:sp>
        <p:nvSpPr>
          <p:cNvPr id="15" name="Tekstvak 14"/>
          <p:cNvSpPr txBox="1"/>
          <p:nvPr/>
        </p:nvSpPr>
        <p:spPr>
          <a:xfrm>
            <a:off x="6206759" y="5394121"/>
            <a:ext cx="2592288" cy="307777"/>
          </a:xfrm>
          <a:prstGeom prst="rect">
            <a:avLst/>
          </a:prstGeom>
          <a:noFill/>
        </p:spPr>
        <p:txBody>
          <a:bodyPr wrap="square" rtlCol="0">
            <a:spAutoFit/>
          </a:bodyPr>
          <a:lstStyle/>
          <a:p>
            <a:r>
              <a:rPr lang="nl-BE" sz="1400" dirty="0" err="1" smtClean="0"/>
              <a:t>Vlorë</a:t>
            </a:r>
            <a:r>
              <a:rPr lang="nl-BE" sz="1400" dirty="0" smtClean="0"/>
              <a:t> </a:t>
            </a:r>
            <a:r>
              <a:rPr lang="nl-BE" sz="1400" dirty="0" err="1" smtClean="0"/>
              <a:t>Youth</a:t>
            </a:r>
            <a:r>
              <a:rPr lang="nl-BE" sz="1400" dirty="0" smtClean="0"/>
              <a:t> Centre</a:t>
            </a:r>
            <a:endParaRPr lang="nl-BE" sz="1400" dirty="0"/>
          </a:p>
        </p:txBody>
      </p:sp>
    </p:spTree>
    <p:extLst>
      <p:ext uri="{BB962C8B-B14F-4D97-AF65-F5344CB8AC3E}">
        <p14:creationId xmlns:p14="http://schemas.microsoft.com/office/powerpoint/2010/main" val="15791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smtClean="0"/>
              <a:t>Examples</a:t>
            </a:r>
            <a:r>
              <a:rPr lang="nl-BE" dirty="0" smtClean="0"/>
              <a:t> </a:t>
            </a:r>
            <a:r>
              <a:rPr lang="nl-BE" dirty="0" err="1" smtClean="0"/>
              <a:t>from</a:t>
            </a:r>
            <a:r>
              <a:rPr lang="nl-BE" dirty="0" smtClean="0"/>
              <a:t> </a:t>
            </a:r>
            <a:r>
              <a:rPr lang="nl-BE" dirty="0" err="1" smtClean="0"/>
              <a:t>visited</a:t>
            </a:r>
            <a:r>
              <a:rPr lang="nl-BE" dirty="0" smtClean="0"/>
              <a:t> </a:t>
            </a:r>
            <a:r>
              <a:rPr lang="nl-BE" dirty="0" err="1" smtClean="0"/>
              <a:t>countries</a:t>
            </a:r>
            <a:endParaRPr lang="nl-BE" dirty="0"/>
          </a:p>
        </p:txBody>
      </p:sp>
      <p:sp>
        <p:nvSpPr>
          <p:cNvPr id="4" name="Tijdelijke aanduiding voor voettekst 3"/>
          <p:cNvSpPr>
            <a:spLocks noGrp="1"/>
          </p:cNvSpPr>
          <p:nvPr>
            <p:ph type="ftr" sz="quarter" idx="11"/>
          </p:nvPr>
        </p:nvSpPr>
        <p:spPr>
          <a:xfrm>
            <a:off x="3193263" y="6381328"/>
            <a:ext cx="2895600" cy="365125"/>
          </a:xfrm>
        </p:spPr>
        <p:txBody>
          <a:bodyPr/>
          <a:lstStyle/>
          <a:p>
            <a:r>
              <a:rPr lang="nl-BE" smtClean="0"/>
              <a:t>Regional Approach - Louis Delcart</a:t>
            </a:r>
            <a:endParaRPr lang="nl-BE"/>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15</a:t>
            </a:fld>
            <a:endParaRPr lang="nl-B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2556030" cy="340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062" y="2495075"/>
            <a:ext cx="4705582" cy="216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5049440" y="4700840"/>
            <a:ext cx="3312368" cy="430887"/>
          </a:xfrm>
          <a:prstGeom prst="rect">
            <a:avLst/>
          </a:prstGeom>
          <a:noFill/>
        </p:spPr>
        <p:txBody>
          <a:bodyPr wrap="square" rtlCol="0">
            <a:spAutoFit/>
          </a:bodyPr>
          <a:lstStyle/>
          <a:p>
            <a:r>
              <a:rPr lang="nl-BE" sz="1100" dirty="0"/>
              <a:t>Douaneplein: Tussen de fuifzaal en de skatebowl moet de indoor skateruimte komen</a:t>
            </a:r>
          </a:p>
        </p:txBody>
      </p:sp>
      <p:sp>
        <p:nvSpPr>
          <p:cNvPr id="8" name="Tekstvak 7"/>
          <p:cNvSpPr txBox="1"/>
          <p:nvPr/>
        </p:nvSpPr>
        <p:spPr>
          <a:xfrm>
            <a:off x="323528" y="5301208"/>
            <a:ext cx="2556030" cy="1446550"/>
          </a:xfrm>
          <a:prstGeom prst="rect">
            <a:avLst/>
          </a:prstGeom>
          <a:noFill/>
        </p:spPr>
        <p:txBody>
          <a:bodyPr wrap="square" rtlCol="0">
            <a:spAutoFit/>
          </a:bodyPr>
          <a:lstStyle/>
          <a:p>
            <a:r>
              <a:rPr lang="nl-BE" sz="1100" dirty="0"/>
              <a:t>De </a:t>
            </a:r>
            <a:r>
              <a:rPr lang="nl-BE" sz="1100" dirty="0" err="1"/>
              <a:t>Tinelsite</a:t>
            </a:r>
            <a:r>
              <a:rPr lang="nl-BE" sz="1100" dirty="0"/>
              <a:t> zal de komende jaren een metamorfose ondergaan. met de stadsbibliotheek in het Predikherenklooster, een publieke ondergrondse parking, een 70-tal woningen en het </a:t>
            </a:r>
            <a:r>
              <a:rPr lang="nl-BE" sz="1100" dirty="0" err="1"/>
              <a:t>Tinelpark</a:t>
            </a:r>
            <a:r>
              <a:rPr lang="nl-BE" sz="1100" dirty="0"/>
              <a:t> van de </a:t>
            </a:r>
            <a:r>
              <a:rPr lang="nl-BE" sz="1100" dirty="0" err="1"/>
              <a:t>Goswin</a:t>
            </a:r>
            <a:r>
              <a:rPr lang="nl-BE" sz="1100" dirty="0"/>
              <a:t> de </a:t>
            </a:r>
            <a:r>
              <a:rPr lang="nl-BE" sz="1100" dirty="0" err="1"/>
              <a:t>Stassart</a:t>
            </a:r>
            <a:r>
              <a:rPr lang="nl-BE" sz="1100" dirty="0"/>
              <a:t>-straat tot aan de Van </a:t>
            </a:r>
            <a:r>
              <a:rPr lang="nl-BE" sz="1100" dirty="0" err="1"/>
              <a:t>Busleydenstraat</a:t>
            </a:r>
            <a:r>
              <a:rPr lang="nl-BE" sz="1100" dirty="0"/>
              <a:t>. </a:t>
            </a:r>
          </a:p>
        </p:txBody>
      </p:sp>
      <p:sp>
        <p:nvSpPr>
          <p:cNvPr id="12" name="Tekstvak 11"/>
          <p:cNvSpPr txBox="1"/>
          <p:nvPr/>
        </p:nvSpPr>
        <p:spPr>
          <a:xfrm>
            <a:off x="4427984" y="1772816"/>
            <a:ext cx="3888432" cy="369332"/>
          </a:xfrm>
          <a:prstGeom prst="rect">
            <a:avLst/>
          </a:prstGeom>
          <a:noFill/>
        </p:spPr>
        <p:txBody>
          <a:bodyPr wrap="square" rtlCol="0">
            <a:spAutoFit/>
          </a:bodyPr>
          <a:lstStyle/>
          <a:p>
            <a:r>
              <a:rPr lang="nl-BE" dirty="0" err="1" smtClean="0"/>
              <a:t>Flanders</a:t>
            </a:r>
            <a:r>
              <a:rPr lang="nl-BE" dirty="0" smtClean="0"/>
              <a:t>: Mechelen</a:t>
            </a:r>
            <a:endParaRPr lang="nl-BE" dirty="0"/>
          </a:p>
        </p:txBody>
      </p:sp>
    </p:spTree>
    <p:extLst>
      <p:ext uri="{BB962C8B-B14F-4D97-AF65-F5344CB8AC3E}">
        <p14:creationId xmlns:p14="http://schemas.microsoft.com/office/powerpoint/2010/main" val="315814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smtClean="0"/>
              <a:t>Examples</a:t>
            </a:r>
            <a:r>
              <a:rPr lang="nl-BE" dirty="0" smtClean="0"/>
              <a:t> </a:t>
            </a:r>
            <a:r>
              <a:rPr lang="nl-BE" dirty="0" err="1" smtClean="0"/>
              <a:t>from</a:t>
            </a:r>
            <a:r>
              <a:rPr lang="nl-BE" dirty="0" smtClean="0"/>
              <a:t> </a:t>
            </a:r>
            <a:r>
              <a:rPr lang="nl-BE" dirty="0" err="1" smtClean="0"/>
              <a:t>visited</a:t>
            </a:r>
            <a:r>
              <a:rPr lang="nl-BE" dirty="0" smtClean="0"/>
              <a:t> </a:t>
            </a:r>
            <a:r>
              <a:rPr lang="nl-BE" dirty="0" err="1" smtClean="0"/>
              <a:t>countries</a:t>
            </a:r>
            <a:endParaRPr lang="nl-BE" dirty="0"/>
          </a:p>
        </p:txBody>
      </p:sp>
      <p:sp>
        <p:nvSpPr>
          <p:cNvPr id="4" name="Tijdelijke aanduiding voor voettekst 3"/>
          <p:cNvSpPr>
            <a:spLocks noGrp="1"/>
          </p:cNvSpPr>
          <p:nvPr>
            <p:ph type="ftr" sz="quarter" idx="11"/>
          </p:nvPr>
        </p:nvSpPr>
        <p:spPr>
          <a:xfrm>
            <a:off x="3193263" y="6381328"/>
            <a:ext cx="2895600" cy="365125"/>
          </a:xfrm>
        </p:spPr>
        <p:txBody>
          <a:bodyPr/>
          <a:lstStyle/>
          <a:p>
            <a:r>
              <a:rPr lang="nl-BE" smtClean="0"/>
              <a:t>Regional Approach - Louis Delcart</a:t>
            </a:r>
            <a:endParaRPr lang="nl-BE"/>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16</a:t>
            </a:fld>
            <a:endParaRPr lang="nl-BE"/>
          </a:p>
        </p:txBody>
      </p:sp>
      <p:sp>
        <p:nvSpPr>
          <p:cNvPr id="12" name="Tekstvak 11"/>
          <p:cNvSpPr txBox="1"/>
          <p:nvPr/>
        </p:nvSpPr>
        <p:spPr>
          <a:xfrm>
            <a:off x="4427984" y="1772816"/>
            <a:ext cx="3888432" cy="369332"/>
          </a:xfrm>
          <a:prstGeom prst="rect">
            <a:avLst/>
          </a:prstGeom>
          <a:noFill/>
        </p:spPr>
        <p:txBody>
          <a:bodyPr wrap="square" rtlCol="0">
            <a:spAutoFit/>
          </a:bodyPr>
          <a:lstStyle/>
          <a:p>
            <a:r>
              <a:rPr lang="nl-BE" dirty="0" smtClean="0"/>
              <a:t>Italy: </a:t>
            </a:r>
            <a:r>
              <a:rPr lang="nl-BE" dirty="0" err="1" smtClean="0"/>
              <a:t>Sicily</a:t>
            </a:r>
            <a:endParaRPr lang="nl-B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57482"/>
            <a:ext cx="3662040" cy="2060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366953"/>
            <a:ext cx="3744416" cy="1025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395536" y="5392767"/>
            <a:ext cx="4032448" cy="646331"/>
          </a:xfrm>
          <a:prstGeom prst="rect">
            <a:avLst/>
          </a:prstGeom>
          <a:noFill/>
        </p:spPr>
        <p:txBody>
          <a:bodyPr wrap="square" rtlCol="0">
            <a:spAutoFit/>
          </a:bodyPr>
          <a:lstStyle/>
          <a:p>
            <a:r>
              <a:rPr lang="it-IT" dirty="0"/>
              <a:t>Impara anche tu a costruire il tuo gadget 3D personalizzato!</a:t>
            </a:r>
            <a:endParaRPr lang="nl-BE" dirty="0"/>
          </a:p>
        </p:txBody>
      </p:sp>
      <p:sp>
        <p:nvSpPr>
          <p:cNvPr id="6" name="Tekstvak 5"/>
          <p:cNvSpPr txBox="1"/>
          <p:nvPr/>
        </p:nvSpPr>
        <p:spPr>
          <a:xfrm>
            <a:off x="4644008" y="2276872"/>
            <a:ext cx="3744416" cy="923330"/>
          </a:xfrm>
          <a:prstGeom prst="rect">
            <a:avLst/>
          </a:prstGeom>
          <a:noFill/>
        </p:spPr>
        <p:txBody>
          <a:bodyPr wrap="square" rtlCol="0">
            <a:spAutoFit/>
          </a:bodyPr>
          <a:lstStyle/>
          <a:p>
            <a:r>
              <a:rPr lang="it-IT" dirty="0"/>
              <a:t>Fab Lab Western Sicily – Il primo Fab Lab a Marsala, provincia di Trapani</a:t>
            </a:r>
            <a:endParaRPr lang="nl-BE" dirty="0"/>
          </a:p>
        </p:txBody>
      </p:sp>
      <p:sp>
        <p:nvSpPr>
          <p:cNvPr id="7" name="Tekstvak 6"/>
          <p:cNvSpPr txBox="1"/>
          <p:nvPr/>
        </p:nvSpPr>
        <p:spPr>
          <a:xfrm>
            <a:off x="4608004" y="3431187"/>
            <a:ext cx="3816424" cy="369332"/>
          </a:xfrm>
          <a:prstGeom prst="rect">
            <a:avLst/>
          </a:prstGeom>
          <a:noFill/>
        </p:spPr>
        <p:txBody>
          <a:bodyPr wrap="square" rtlCol="0">
            <a:spAutoFit/>
          </a:bodyPr>
          <a:lstStyle/>
          <a:p>
            <a:r>
              <a:rPr lang="nl-BE" dirty="0" err="1" smtClean="0"/>
              <a:t>Crowdfunding</a:t>
            </a:r>
            <a:r>
              <a:rPr lang="nl-BE" dirty="0" smtClean="0"/>
              <a:t> </a:t>
            </a:r>
            <a:r>
              <a:rPr lang="nl-BE" dirty="0" err="1" smtClean="0"/>
              <a:t>operation</a:t>
            </a:r>
            <a:endParaRPr lang="nl-BE" dirty="0"/>
          </a:p>
        </p:txBody>
      </p:sp>
      <p:sp>
        <p:nvSpPr>
          <p:cNvPr id="8" name="Tekstvak 7"/>
          <p:cNvSpPr txBox="1"/>
          <p:nvPr/>
        </p:nvSpPr>
        <p:spPr>
          <a:xfrm>
            <a:off x="4716016" y="4149080"/>
            <a:ext cx="3600400" cy="923330"/>
          </a:xfrm>
          <a:prstGeom prst="rect">
            <a:avLst/>
          </a:prstGeom>
          <a:noFill/>
        </p:spPr>
        <p:txBody>
          <a:bodyPr wrap="square" rtlCol="0">
            <a:spAutoFit/>
          </a:bodyPr>
          <a:lstStyle/>
          <a:p>
            <a:r>
              <a:rPr lang="nl-BE" dirty="0">
                <a:hlinkClick r:id="rId4"/>
              </a:rPr>
              <a:t>https://</a:t>
            </a:r>
            <a:r>
              <a:rPr lang="nl-BE" dirty="0" smtClean="0">
                <a:hlinkClick r:id="rId4"/>
              </a:rPr>
              <a:t>schoolraising.it/progetti/fablabws/</a:t>
            </a:r>
            <a:r>
              <a:rPr lang="nl-BE" dirty="0" smtClean="0">
                <a:hlinkClick r:id="rId5" action="ppaction://hlinksldjump"/>
              </a:rPr>
              <a:t>Examples </a:t>
            </a:r>
            <a:r>
              <a:rPr lang="nl-BE" dirty="0" err="1" smtClean="0">
                <a:hlinkClick r:id="rId5" action="ppaction://hlinksldjump"/>
              </a:rPr>
              <a:t>from</a:t>
            </a:r>
            <a:r>
              <a:rPr lang="nl-BE" dirty="0" smtClean="0">
                <a:hlinkClick r:id="rId5" action="ppaction://hlinksldjump"/>
              </a:rPr>
              <a:t> </a:t>
            </a:r>
            <a:r>
              <a:rPr lang="nl-BE" dirty="0" err="1" smtClean="0">
                <a:hlinkClick r:id="rId5" action="ppaction://hlinksldjump"/>
              </a:rPr>
              <a:t>visited</a:t>
            </a:r>
            <a:r>
              <a:rPr lang="nl-BE" dirty="0" smtClean="0">
                <a:hlinkClick r:id="rId5" action="ppaction://hlinksldjump"/>
              </a:rPr>
              <a:t> </a:t>
            </a:r>
            <a:r>
              <a:rPr lang="nl-BE" dirty="0" err="1" smtClean="0">
                <a:hlinkClick r:id="rId5" action="ppaction://hlinksldjump"/>
              </a:rPr>
              <a:t>countries</a:t>
            </a:r>
            <a:endParaRPr lang="nl-BE" dirty="0"/>
          </a:p>
        </p:txBody>
      </p:sp>
    </p:spTree>
    <p:extLst>
      <p:ext uri="{BB962C8B-B14F-4D97-AF65-F5344CB8AC3E}">
        <p14:creationId xmlns:p14="http://schemas.microsoft.com/office/powerpoint/2010/main" val="716692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2</a:t>
            </a:r>
            <a:r>
              <a:rPr lang="en-GB" dirty="0" smtClean="0"/>
              <a:t>.1. Role of regional AND LOCAL authorities</a:t>
            </a:r>
            <a:endParaRPr lang="en-GB" dirty="0"/>
          </a:p>
        </p:txBody>
      </p:sp>
      <p:sp>
        <p:nvSpPr>
          <p:cNvPr id="3" name="Tijdelijke aanduiding voor inhoud 2"/>
          <p:cNvSpPr>
            <a:spLocks noGrp="1"/>
          </p:cNvSpPr>
          <p:nvPr>
            <p:ph idx="1"/>
          </p:nvPr>
        </p:nvSpPr>
        <p:spPr>
          <a:xfrm>
            <a:off x="323528" y="1772816"/>
            <a:ext cx="5074907" cy="4373563"/>
          </a:xfrm>
        </p:spPr>
        <p:txBody>
          <a:bodyPr>
            <a:normAutofit fontScale="92500" lnSpcReduction="10000"/>
          </a:bodyPr>
          <a:lstStyle/>
          <a:p>
            <a:pPr marL="514350" indent="-514350">
              <a:buFont typeface="+mj-lt"/>
              <a:buAutoNum type="arabicPeriod"/>
            </a:pPr>
            <a:r>
              <a:rPr lang="en-GB" dirty="0" smtClean="0"/>
              <a:t>Regional authorities have to create the circumstances and sometimes to interfere in an overall capitalistic scheme</a:t>
            </a:r>
          </a:p>
          <a:p>
            <a:pPr marL="514350" indent="-514350">
              <a:buFont typeface="+mj-lt"/>
              <a:buAutoNum type="arabicPeriod"/>
            </a:pPr>
            <a:r>
              <a:rPr lang="en-GB" dirty="0" smtClean="0"/>
              <a:t>Regional authorities have to give the floor to civil society and involve them in common debates is mostly the role of an active regional authority</a:t>
            </a:r>
          </a:p>
          <a:p>
            <a:pPr marL="514350" indent="-514350">
              <a:buFont typeface="+mj-lt"/>
              <a:buAutoNum type="arabicPeriod"/>
            </a:pPr>
            <a:r>
              <a:rPr lang="en-GB" dirty="0" smtClean="0"/>
              <a:t>Regional authorities have to persuade the key players on the field to collaborate around a regional strategic plan</a:t>
            </a:r>
            <a:endParaRPr lang="en-GB" dirty="0"/>
          </a:p>
        </p:txBody>
      </p:sp>
      <p:sp>
        <p:nvSpPr>
          <p:cNvPr id="4" name="Tijdelijke aanduiding voor voettekst 3"/>
          <p:cNvSpPr>
            <a:spLocks noGrp="1"/>
          </p:cNvSpPr>
          <p:nvPr>
            <p:ph type="ftr" sz="quarter" idx="11"/>
          </p:nvPr>
        </p:nvSpPr>
        <p:spPr>
          <a:xfrm>
            <a:off x="3124200" y="6356350"/>
            <a:ext cx="2167880" cy="365125"/>
          </a:xfrm>
        </p:spPr>
        <p:txBody>
          <a:bodyPr/>
          <a:lstStyle/>
          <a:p>
            <a:r>
              <a:rPr lang="nl-BE" smtClean="0"/>
              <a:t>Regional Approach - Louis Delcart</a:t>
            </a:r>
            <a:endParaRPr lang="nl-BE" dirty="0"/>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17</a:t>
            </a:fld>
            <a:endParaRPr lang="nl-BE"/>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492" y="2348880"/>
            <a:ext cx="3155123" cy="2052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8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3.1. Give the floor to civil society</a:t>
            </a:r>
            <a:endParaRPr lang="en-GB" dirty="0"/>
          </a:p>
        </p:txBody>
      </p:sp>
      <p:sp>
        <p:nvSpPr>
          <p:cNvPr id="3" name="Tijdelijke aanduiding voor inhoud 2"/>
          <p:cNvSpPr>
            <a:spLocks noGrp="1"/>
          </p:cNvSpPr>
          <p:nvPr>
            <p:ph idx="1"/>
          </p:nvPr>
        </p:nvSpPr>
        <p:spPr>
          <a:xfrm>
            <a:off x="179512" y="1628800"/>
            <a:ext cx="5400600" cy="4968552"/>
          </a:xfrm>
        </p:spPr>
        <p:txBody>
          <a:bodyPr>
            <a:noAutofit/>
          </a:bodyPr>
          <a:lstStyle/>
          <a:p>
            <a:r>
              <a:rPr lang="en-GB" sz="1800" dirty="0" smtClean="0"/>
              <a:t>A </a:t>
            </a:r>
            <a:r>
              <a:rPr lang="en-GB" sz="1800" dirty="0"/>
              <a:t>dynamic social and political environment disposes of a civil society. </a:t>
            </a:r>
            <a:endParaRPr lang="en-GB" sz="1800" dirty="0" smtClean="0"/>
          </a:p>
          <a:p>
            <a:r>
              <a:rPr lang="en-GB" sz="1800" dirty="0" smtClean="0"/>
              <a:t>That </a:t>
            </a:r>
            <a:r>
              <a:rPr lang="en-GB" sz="1800" dirty="0"/>
              <a:t>civil society promotes a better, healthier and happier society as a </a:t>
            </a:r>
            <a:r>
              <a:rPr lang="en-GB" sz="1800" dirty="0" smtClean="0"/>
              <a:t>whole: </a:t>
            </a:r>
          </a:p>
          <a:p>
            <a:pPr lvl="1"/>
            <a:r>
              <a:rPr lang="en-GB" sz="1600" dirty="0" smtClean="0"/>
              <a:t>Chambers </a:t>
            </a:r>
            <a:r>
              <a:rPr lang="en-GB" sz="1600" dirty="0"/>
              <a:t>of commerce</a:t>
            </a:r>
            <a:r>
              <a:rPr lang="en-GB" sz="1600" dirty="0" smtClean="0"/>
              <a:t>,</a:t>
            </a:r>
          </a:p>
          <a:p>
            <a:pPr lvl="1"/>
            <a:r>
              <a:rPr lang="en-GB" sz="1600" dirty="0" smtClean="0"/>
              <a:t>labour </a:t>
            </a:r>
            <a:r>
              <a:rPr lang="en-GB" sz="1600" dirty="0"/>
              <a:t>organisations, </a:t>
            </a:r>
            <a:endParaRPr lang="en-GB" sz="1600" dirty="0" smtClean="0"/>
          </a:p>
          <a:p>
            <a:pPr lvl="1"/>
            <a:r>
              <a:rPr lang="en-GB" sz="1600" dirty="0" smtClean="0"/>
              <a:t>cultural </a:t>
            </a:r>
            <a:r>
              <a:rPr lang="en-GB" sz="1600" dirty="0"/>
              <a:t>organisations, </a:t>
            </a:r>
            <a:endParaRPr lang="en-GB" sz="1600" dirty="0" smtClean="0"/>
          </a:p>
          <a:p>
            <a:pPr lvl="1"/>
            <a:r>
              <a:rPr lang="en-GB" sz="1600" dirty="0" smtClean="0"/>
              <a:t>health </a:t>
            </a:r>
            <a:r>
              <a:rPr lang="en-GB" sz="1600" dirty="0"/>
              <a:t>care organisations, </a:t>
            </a:r>
            <a:endParaRPr lang="en-GB" sz="1600" dirty="0" smtClean="0"/>
          </a:p>
          <a:p>
            <a:pPr lvl="1"/>
            <a:r>
              <a:rPr lang="en-GB" sz="1600" dirty="0" smtClean="0"/>
              <a:t>universities </a:t>
            </a:r>
            <a:r>
              <a:rPr lang="en-GB" sz="1600" dirty="0"/>
              <a:t>and technical university colleges play an important role in a regional civil society</a:t>
            </a:r>
            <a:r>
              <a:rPr lang="en-GB" sz="1600" dirty="0" smtClean="0"/>
              <a:t>.</a:t>
            </a:r>
          </a:p>
          <a:p>
            <a:r>
              <a:rPr lang="en-GB" sz="1800" dirty="0" smtClean="0"/>
              <a:t>Each </a:t>
            </a:r>
            <a:r>
              <a:rPr lang="en-GB" sz="1800" dirty="0"/>
              <a:t>of them promotes of course the needs of the group they represent. </a:t>
            </a:r>
            <a:endParaRPr lang="en-GB" sz="1800" dirty="0" smtClean="0"/>
          </a:p>
          <a:p>
            <a:r>
              <a:rPr lang="en-GB" sz="1800" dirty="0"/>
              <a:t>They try to be </a:t>
            </a:r>
            <a:r>
              <a:rPr lang="en-GB" sz="1800" dirty="0" smtClean="0"/>
              <a:t>influential </a:t>
            </a:r>
            <a:r>
              <a:rPr lang="en-GB" sz="1800" dirty="0"/>
              <a:t>in the first place on a supranational and/or a national level</a:t>
            </a:r>
          </a:p>
          <a:p>
            <a:r>
              <a:rPr lang="en-GB" sz="1800" dirty="0"/>
              <a:t>But: they need local antennas</a:t>
            </a:r>
          </a:p>
          <a:p>
            <a:endParaRPr lang="en-GB" sz="1800" dirty="0" smtClean="0"/>
          </a:p>
        </p:txBody>
      </p:sp>
      <p:sp>
        <p:nvSpPr>
          <p:cNvPr id="4" name="Tijdelijke aanduiding voor voettekst 3"/>
          <p:cNvSpPr>
            <a:spLocks noGrp="1"/>
          </p:cNvSpPr>
          <p:nvPr>
            <p:ph type="ftr" sz="quarter" idx="11"/>
          </p:nvPr>
        </p:nvSpPr>
        <p:spPr>
          <a:xfrm>
            <a:off x="4788024" y="6381328"/>
            <a:ext cx="2239888" cy="365125"/>
          </a:xfrm>
        </p:spPr>
        <p:txBody>
          <a:bodyPr/>
          <a:lstStyle/>
          <a:p>
            <a:r>
              <a:rPr lang="nl-BE" smtClean="0"/>
              <a:t>Regional Approach - Louis Delcart</a:t>
            </a:r>
            <a:endParaRPr lang="nl-BE" dirty="0"/>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18</a:t>
            </a:fld>
            <a:endParaRPr lang="nl-BE"/>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708920"/>
            <a:ext cx="3526557" cy="2266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922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3.1. Role of civil society in less developed areas of Europe</a:t>
            </a:r>
            <a:endParaRPr lang="en-GB" dirty="0"/>
          </a:p>
        </p:txBody>
      </p:sp>
      <p:sp>
        <p:nvSpPr>
          <p:cNvPr id="3" name="Tijdelijke aanduiding voor inhoud 2"/>
          <p:cNvSpPr>
            <a:spLocks noGrp="1"/>
          </p:cNvSpPr>
          <p:nvPr>
            <p:ph idx="1"/>
          </p:nvPr>
        </p:nvSpPr>
        <p:spPr>
          <a:xfrm>
            <a:off x="107504" y="1772816"/>
            <a:ext cx="4896544" cy="4464496"/>
          </a:xfrm>
        </p:spPr>
        <p:txBody>
          <a:bodyPr>
            <a:normAutofit fontScale="92500" lnSpcReduction="10000"/>
          </a:bodyPr>
          <a:lstStyle/>
          <a:p>
            <a:r>
              <a:rPr lang="en-GB" dirty="0" smtClean="0"/>
              <a:t> Have to work hard to develop a regional policy to survive</a:t>
            </a:r>
          </a:p>
          <a:p>
            <a:r>
              <a:rPr lang="en-GB" dirty="0" smtClean="0"/>
              <a:t> Development of factories and companies in these areas have to see light mostly from own initiatives</a:t>
            </a:r>
          </a:p>
          <a:p>
            <a:r>
              <a:rPr lang="en-GB" dirty="0" smtClean="0"/>
              <a:t> Need for a strong civil society especially in those areas</a:t>
            </a:r>
          </a:p>
          <a:p>
            <a:pPr lvl="1"/>
            <a:r>
              <a:rPr lang="en-GB" dirty="0" smtClean="0"/>
              <a:t>The civil society recognises talent, </a:t>
            </a:r>
          </a:p>
          <a:p>
            <a:pPr lvl="1"/>
            <a:r>
              <a:rPr lang="en-GB" dirty="0" smtClean="0"/>
              <a:t>The civil society monitors development</a:t>
            </a:r>
          </a:p>
          <a:p>
            <a:pPr lvl="1"/>
            <a:r>
              <a:rPr lang="en-GB" dirty="0" smtClean="0"/>
              <a:t>The civil society promotes solidarity with the local population</a:t>
            </a:r>
            <a:endParaRPr lang="en-GB" dirty="0"/>
          </a:p>
        </p:txBody>
      </p:sp>
      <p:sp>
        <p:nvSpPr>
          <p:cNvPr id="4" name="Tijdelijke aanduiding voor voettekst 3"/>
          <p:cNvSpPr>
            <a:spLocks noGrp="1"/>
          </p:cNvSpPr>
          <p:nvPr>
            <p:ph type="ftr" sz="quarter" idx="11"/>
          </p:nvPr>
        </p:nvSpPr>
        <p:spPr>
          <a:xfrm>
            <a:off x="3124200" y="6356350"/>
            <a:ext cx="2311896" cy="365125"/>
          </a:xfrm>
        </p:spPr>
        <p:txBody>
          <a:bodyPr/>
          <a:lstStyle/>
          <a:p>
            <a:r>
              <a:rPr lang="nl-BE" smtClean="0"/>
              <a:t>Regional Approach - Louis Delcart</a:t>
            </a:r>
            <a:endParaRPr lang="nl-BE" dirty="0"/>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19</a:t>
            </a:fld>
            <a:endParaRPr lang="nl-BE"/>
          </a:p>
        </p:txBody>
      </p:sp>
      <p:pic>
        <p:nvPicPr>
          <p:cNvPr id="14340" name="Picture 4" descr="http://www.naturaledgeproject.net/images/WholeofSociety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564904"/>
            <a:ext cx="4143375"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Summary</a:t>
            </a:r>
            <a:endParaRPr lang="nl-BE" dirty="0"/>
          </a:p>
        </p:txBody>
      </p:sp>
      <p:sp>
        <p:nvSpPr>
          <p:cNvPr id="3" name="Tijdelijke aanduiding voor inhoud 2"/>
          <p:cNvSpPr>
            <a:spLocks noGrp="1"/>
          </p:cNvSpPr>
          <p:nvPr>
            <p:ph idx="1"/>
          </p:nvPr>
        </p:nvSpPr>
        <p:spPr/>
        <p:txBody>
          <a:bodyPr/>
          <a:lstStyle/>
          <a:p>
            <a:pPr marL="514350" indent="-514350">
              <a:buFont typeface="+mj-lt"/>
              <a:buAutoNum type="arabicPeriod"/>
            </a:pPr>
            <a:r>
              <a:rPr lang="en-GB" dirty="0" smtClean="0"/>
              <a:t>What is regional approach? </a:t>
            </a:r>
          </a:p>
          <a:p>
            <a:pPr marL="514350" indent="-514350">
              <a:buFont typeface="+mj-lt"/>
              <a:buAutoNum type="arabicPeriod"/>
            </a:pPr>
            <a:r>
              <a:rPr lang="en-GB" dirty="0" smtClean="0"/>
              <a:t>Role of regional authorities</a:t>
            </a:r>
          </a:p>
          <a:p>
            <a:pPr marL="514350" indent="-514350">
              <a:buFont typeface="+mj-lt"/>
              <a:buAutoNum type="arabicPeriod"/>
            </a:pPr>
            <a:r>
              <a:rPr lang="en-GB" dirty="0" smtClean="0"/>
              <a:t>Collaboration with civil society</a:t>
            </a:r>
          </a:p>
          <a:p>
            <a:pPr marL="514350" indent="-514350">
              <a:buFont typeface="+mj-lt"/>
              <a:buAutoNum type="arabicPeriod"/>
            </a:pPr>
            <a:r>
              <a:rPr lang="en-GB" dirty="0"/>
              <a:t>Regional approach: what sectors benefit </a:t>
            </a:r>
            <a:r>
              <a:rPr lang="en-GB" dirty="0" smtClean="0"/>
              <a:t>?</a:t>
            </a:r>
          </a:p>
          <a:p>
            <a:pPr marL="514350" indent="-514350">
              <a:buFont typeface="+mj-lt"/>
              <a:buAutoNum type="arabicPeriod"/>
            </a:pPr>
            <a:r>
              <a:rPr lang="en-GB" dirty="0" smtClean="0"/>
              <a:t>Final remarks: </a:t>
            </a:r>
            <a:r>
              <a:rPr lang="en-GB" dirty="0"/>
              <a:t>the </a:t>
            </a:r>
            <a:r>
              <a:rPr lang="en-GB" dirty="0" smtClean="0"/>
              <a:t>THREE </a:t>
            </a:r>
            <a:r>
              <a:rPr lang="en-GB" dirty="0"/>
              <a:t>CONCENTRIC </a:t>
            </a:r>
            <a:r>
              <a:rPr lang="en-GB" dirty="0" smtClean="0"/>
              <a:t>CIRCLES </a:t>
            </a:r>
            <a:r>
              <a:rPr lang="en-GB" dirty="0"/>
              <a:t>model</a:t>
            </a:r>
          </a:p>
          <a:p>
            <a:pPr marL="514350" indent="-514350">
              <a:buFont typeface="+mj-lt"/>
              <a:buAutoNum type="arabicPeriod"/>
            </a:pPr>
            <a:endParaRPr lang="en-GB" dirty="0" smtClean="0"/>
          </a:p>
        </p:txBody>
      </p:sp>
      <p:sp>
        <p:nvSpPr>
          <p:cNvPr id="4" name="Tijdelijke aanduiding voor voettekst 3"/>
          <p:cNvSpPr>
            <a:spLocks noGrp="1"/>
          </p:cNvSpPr>
          <p:nvPr>
            <p:ph type="ftr" sz="quarter" idx="11"/>
          </p:nvPr>
        </p:nvSpPr>
        <p:spPr>
          <a:xfrm>
            <a:off x="3419872" y="6381328"/>
            <a:ext cx="2160240" cy="365125"/>
          </a:xfrm>
        </p:spPr>
        <p:txBody>
          <a:bodyPr/>
          <a:lstStyle/>
          <a:p>
            <a:r>
              <a:rPr lang="nl-BE" smtClean="0"/>
              <a:t>Regional Approach - Louis Delcart</a:t>
            </a:r>
            <a:endParaRPr lang="nl-BE" dirty="0"/>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2</a:t>
            </a:fld>
            <a:endParaRPr lang="nl-BE" dirty="0"/>
          </a:p>
        </p:txBody>
      </p:sp>
    </p:spTree>
    <p:extLst>
      <p:ext uri="{BB962C8B-B14F-4D97-AF65-F5344CB8AC3E}">
        <p14:creationId xmlns:p14="http://schemas.microsoft.com/office/powerpoint/2010/main" val="487567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2400" dirty="0" smtClean="0"/>
              <a:t>4.1.  THE REGIONAL APPROACH: WHICH SUBJECTS CAN HAVE A BENEFIT THROUGH IT?</a:t>
            </a:r>
            <a:endParaRPr lang="en-GB" sz="2400" dirty="0"/>
          </a:p>
        </p:txBody>
      </p:sp>
      <p:sp>
        <p:nvSpPr>
          <p:cNvPr id="3" name="Tijdelijke aanduiding voor inhoud 2"/>
          <p:cNvSpPr>
            <a:spLocks noGrp="1"/>
          </p:cNvSpPr>
          <p:nvPr>
            <p:ph idx="1"/>
          </p:nvPr>
        </p:nvSpPr>
        <p:spPr/>
        <p:txBody>
          <a:bodyPr/>
          <a:lstStyle/>
          <a:p>
            <a:r>
              <a:rPr lang="en-GB" dirty="0" smtClean="0"/>
              <a:t> </a:t>
            </a:r>
            <a:r>
              <a:rPr lang="en-GB" i="1" dirty="0" smtClean="0"/>
              <a:t>Economic development</a:t>
            </a:r>
          </a:p>
          <a:p>
            <a:r>
              <a:rPr lang="en-GB" i="1" dirty="0" smtClean="0"/>
              <a:t> Educational development</a:t>
            </a:r>
            <a:endParaRPr lang="en-GB" dirty="0" smtClean="0"/>
          </a:p>
          <a:p>
            <a:r>
              <a:rPr lang="en-GB" dirty="0" smtClean="0"/>
              <a:t> </a:t>
            </a:r>
            <a:r>
              <a:rPr lang="en-GB" i="1" dirty="0" smtClean="0"/>
              <a:t>Medical care</a:t>
            </a:r>
            <a:endParaRPr lang="en-GB" dirty="0" smtClean="0"/>
          </a:p>
          <a:p>
            <a:r>
              <a:rPr lang="en-GB" dirty="0" smtClean="0"/>
              <a:t> </a:t>
            </a:r>
            <a:r>
              <a:rPr lang="en-GB" i="1" dirty="0" smtClean="0"/>
              <a:t>Public utility functions</a:t>
            </a:r>
            <a:endParaRPr lang="en-GB" dirty="0" smtClean="0"/>
          </a:p>
          <a:p>
            <a:r>
              <a:rPr lang="en-GB" dirty="0" smtClean="0"/>
              <a:t> </a:t>
            </a:r>
            <a:r>
              <a:rPr lang="en-GB" i="1" dirty="0" smtClean="0"/>
              <a:t>Public property</a:t>
            </a:r>
            <a:endParaRPr lang="en-GB" dirty="0" smtClean="0"/>
          </a:p>
          <a:p>
            <a:r>
              <a:rPr lang="en-GB" dirty="0" smtClean="0"/>
              <a:t> </a:t>
            </a:r>
            <a:r>
              <a:rPr lang="en-GB" i="1" dirty="0" smtClean="0"/>
              <a:t>Cultural development</a:t>
            </a:r>
            <a:endParaRPr lang="en-GB" dirty="0" smtClean="0"/>
          </a:p>
          <a:p>
            <a:r>
              <a:rPr lang="en-GB" dirty="0" smtClean="0"/>
              <a:t> </a:t>
            </a:r>
            <a:r>
              <a:rPr lang="en-GB" i="1" dirty="0" smtClean="0"/>
              <a:t>The cross-border level</a:t>
            </a:r>
            <a:r>
              <a:rPr lang="en-GB" dirty="0" smtClean="0"/>
              <a:t>	</a:t>
            </a:r>
            <a:endParaRPr lang="en-GB" dirty="0"/>
          </a:p>
        </p:txBody>
      </p:sp>
      <p:sp>
        <p:nvSpPr>
          <p:cNvPr id="4" name="Tijdelijke aanduiding voor voettekst 3"/>
          <p:cNvSpPr>
            <a:spLocks noGrp="1"/>
          </p:cNvSpPr>
          <p:nvPr>
            <p:ph type="ftr" sz="quarter" idx="11"/>
          </p:nvPr>
        </p:nvSpPr>
        <p:spPr>
          <a:xfrm>
            <a:off x="3124200" y="6356350"/>
            <a:ext cx="2239888" cy="365125"/>
          </a:xfrm>
        </p:spPr>
        <p:txBody>
          <a:bodyPr/>
          <a:lstStyle/>
          <a:p>
            <a:r>
              <a:rPr lang="nl-BE" smtClean="0"/>
              <a:t>Regional Approach - Louis Delcart</a:t>
            </a:r>
            <a:endParaRPr lang="nl-BE" dirty="0"/>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20</a:t>
            </a:fld>
            <a:endParaRPr lang="nl-BE"/>
          </a:p>
        </p:txBody>
      </p:sp>
      <p:sp>
        <p:nvSpPr>
          <p:cNvPr id="6" name="Tekstvak 5"/>
          <p:cNvSpPr txBox="1"/>
          <p:nvPr/>
        </p:nvSpPr>
        <p:spPr>
          <a:xfrm>
            <a:off x="467544" y="5301208"/>
            <a:ext cx="7704856" cy="646331"/>
          </a:xfrm>
          <a:prstGeom prst="rect">
            <a:avLst/>
          </a:prstGeom>
          <a:noFill/>
        </p:spPr>
        <p:txBody>
          <a:bodyPr wrap="square" rtlCol="0">
            <a:spAutoFit/>
          </a:bodyPr>
          <a:lstStyle/>
          <a:p>
            <a:r>
              <a:rPr lang="nl-BE" dirty="0"/>
              <a:t>http://lodelcar.tumblr.com/post/150361014205/the-regional-approach-which-subjects-can-have-a?og=1</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700809"/>
            <a:ext cx="3520517" cy="352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106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Autofit/>
          </a:bodyPr>
          <a:lstStyle/>
          <a:p>
            <a:r>
              <a:rPr lang="en-GB" sz="2400" dirty="0"/>
              <a:t>4.1.  THE REGIONAL APPROACH: WHICH SUBJECTS CAN HAVE A BENEFIT THROUGH IT?</a:t>
            </a:r>
            <a:endParaRPr lang="nl-BE" sz="2400" dirty="0"/>
          </a:p>
        </p:txBody>
      </p:sp>
      <p:sp>
        <p:nvSpPr>
          <p:cNvPr id="4" name="Tijdelijke aanduiding voor voettekst 3"/>
          <p:cNvSpPr>
            <a:spLocks noGrp="1"/>
          </p:cNvSpPr>
          <p:nvPr>
            <p:ph type="ftr" sz="quarter" idx="11"/>
          </p:nvPr>
        </p:nvSpPr>
        <p:spPr/>
        <p:txBody>
          <a:bodyPr/>
          <a:lstStyle/>
          <a:p>
            <a:r>
              <a:rPr lang="nl-BE" smtClean="0"/>
              <a:t>Regional Approach - Louis Delcart</a:t>
            </a:r>
            <a:endParaRPr lang="nl-BE"/>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21</a:t>
            </a:fld>
            <a:endParaRPr lang="nl-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32" y="2162174"/>
            <a:ext cx="8271716" cy="379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6236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260672" cy="1039427"/>
          </a:xfrm>
        </p:spPr>
        <p:txBody>
          <a:bodyPr>
            <a:normAutofit/>
          </a:bodyPr>
          <a:lstStyle/>
          <a:p>
            <a:r>
              <a:rPr lang="en-GB" sz="2800" dirty="0" smtClean="0"/>
              <a:t>4.2.  THE REGIONAL APPROACH: To be maintained on a national level</a:t>
            </a:r>
            <a:endParaRPr lang="en-GB" sz="2800" dirty="0"/>
          </a:p>
        </p:txBody>
      </p:sp>
      <p:sp>
        <p:nvSpPr>
          <p:cNvPr id="3" name="Tijdelijke aanduiding voor inhoud 2"/>
          <p:cNvSpPr>
            <a:spLocks noGrp="1"/>
          </p:cNvSpPr>
          <p:nvPr>
            <p:ph idx="1"/>
          </p:nvPr>
        </p:nvSpPr>
        <p:spPr>
          <a:xfrm>
            <a:off x="457200" y="1752601"/>
            <a:ext cx="6347048" cy="4268688"/>
          </a:xfrm>
        </p:spPr>
        <p:txBody>
          <a:bodyPr>
            <a:normAutofit fontScale="85000" lnSpcReduction="10000"/>
          </a:bodyPr>
          <a:lstStyle/>
          <a:p>
            <a:pPr lvl="0"/>
            <a:r>
              <a:rPr lang="en-GB" dirty="0" smtClean="0"/>
              <a:t>Social security system (health insurance, retirement insurance, unemployment insurance)</a:t>
            </a:r>
          </a:p>
          <a:p>
            <a:pPr lvl="0"/>
            <a:r>
              <a:rPr lang="en-GB" dirty="0" smtClean="0"/>
              <a:t>Army and inland security troops, calamity fight agencies (civil protection, …)</a:t>
            </a:r>
          </a:p>
          <a:p>
            <a:pPr lvl="0"/>
            <a:r>
              <a:rPr lang="en-GB" dirty="0" smtClean="0"/>
              <a:t>Customs</a:t>
            </a:r>
          </a:p>
          <a:p>
            <a:pPr lvl="0"/>
            <a:r>
              <a:rPr lang="en-GB" dirty="0" smtClean="0"/>
              <a:t>National security agencies</a:t>
            </a:r>
          </a:p>
          <a:p>
            <a:pPr lvl="0"/>
            <a:r>
              <a:rPr lang="en-GB" dirty="0" smtClean="0"/>
              <a:t>Legal system and Justice</a:t>
            </a:r>
          </a:p>
          <a:p>
            <a:pPr lvl="0"/>
            <a:r>
              <a:rPr lang="en-GB" dirty="0" smtClean="0"/>
              <a:t>Tax collection</a:t>
            </a:r>
          </a:p>
          <a:p>
            <a:pPr lvl="0"/>
            <a:r>
              <a:rPr lang="en-GB" dirty="0" smtClean="0"/>
              <a:t>Public enterprises such Post, Train, Air company</a:t>
            </a:r>
          </a:p>
          <a:p>
            <a:pPr lvl="0"/>
            <a:r>
              <a:rPr lang="en-GB" dirty="0" smtClean="0"/>
              <a:t>International trade agreements, international police agreements, international custom agreements, … </a:t>
            </a:r>
            <a:endParaRPr lang="en-GB" dirty="0"/>
          </a:p>
        </p:txBody>
      </p:sp>
      <p:sp>
        <p:nvSpPr>
          <p:cNvPr id="4" name="Tijdelijke aanduiding voor voettekst 3"/>
          <p:cNvSpPr>
            <a:spLocks noGrp="1"/>
          </p:cNvSpPr>
          <p:nvPr>
            <p:ph type="ftr" sz="quarter" idx="11"/>
          </p:nvPr>
        </p:nvSpPr>
        <p:spPr>
          <a:xfrm>
            <a:off x="3124200" y="6356350"/>
            <a:ext cx="2311896" cy="365125"/>
          </a:xfrm>
        </p:spPr>
        <p:txBody>
          <a:bodyPr/>
          <a:lstStyle/>
          <a:p>
            <a:r>
              <a:rPr lang="nl-BE" smtClean="0"/>
              <a:t>Regional Approach - Louis Delcart</a:t>
            </a:r>
            <a:endParaRPr lang="nl-BE" dirty="0"/>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22</a:t>
            </a:fld>
            <a:endParaRPr lang="nl-B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28600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80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6. Final considerations: the three CONCENTRIC circles model</a:t>
            </a:r>
            <a:endParaRPr lang="en-GB" dirty="0"/>
          </a:p>
        </p:txBody>
      </p:sp>
      <p:sp>
        <p:nvSpPr>
          <p:cNvPr id="3" name="Tijdelijke aanduiding voor inhoud 2"/>
          <p:cNvSpPr>
            <a:spLocks noGrp="1"/>
          </p:cNvSpPr>
          <p:nvPr>
            <p:ph idx="1"/>
          </p:nvPr>
        </p:nvSpPr>
        <p:spPr>
          <a:xfrm>
            <a:off x="380999" y="1719071"/>
            <a:ext cx="3974977" cy="4407408"/>
          </a:xfrm>
        </p:spPr>
        <p:txBody>
          <a:bodyPr>
            <a:normAutofit fontScale="62500" lnSpcReduction="20000"/>
          </a:bodyPr>
          <a:lstStyle/>
          <a:p>
            <a:r>
              <a:rPr lang="en-GB" dirty="0" smtClean="0"/>
              <a:t>Large companies create a lot of employment. Not only inside their own entity but also to suppliers. And suppliers are to be defined in several categories: suppliers of spare parts, suppliers of services such as accountancy, HRM, legal advice, ICT, finance, marketing and advertising, suppliers of catering, cleaning. And then there is the third circle of opportunities: those companies that offer products and services to everybody that has a proper salary: food service industry, shops, construction companies. </a:t>
            </a:r>
          </a:p>
          <a:p>
            <a:r>
              <a:rPr lang="en-GB" dirty="0" smtClean="0"/>
              <a:t>This model of the three concentric circles becomes stronger when the inner circle is not based upon one or two large companies with foreign management, but on more medium sized national companies with unique features in the market and innovative capacity. </a:t>
            </a:r>
            <a:endParaRPr lang="en-GB" dirty="0"/>
          </a:p>
        </p:txBody>
      </p:sp>
      <p:sp>
        <p:nvSpPr>
          <p:cNvPr id="4" name="Tijdelijke aanduiding voor voettekst 3"/>
          <p:cNvSpPr>
            <a:spLocks noGrp="1"/>
          </p:cNvSpPr>
          <p:nvPr>
            <p:ph type="ftr" sz="quarter" idx="11"/>
          </p:nvPr>
        </p:nvSpPr>
        <p:spPr>
          <a:xfrm>
            <a:off x="3124200" y="6356350"/>
            <a:ext cx="2095872" cy="365125"/>
          </a:xfrm>
        </p:spPr>
        <p:txBody>
          <a:bodyPr/>
          <a:lstStyle/>
          <a:p>
            <a:r>
              <a:rPr lang="nl-BE" smtClean="0"/>
              <a:t>Regional Approach - Louis Delcart</a:t>
            </a:r>
            <a:endParaRPr lang="nl-BE" dirty="0"/>
          </a:p>
        </p:txBody>
      </p:sp>
      <p:sp>
        <p:nvSpPr>
          <p:cNvPr id="5" name="Tijdelijke aanduiding voor dianummer 4"/>
          <p:cNvSpPr>
            <a:spLocks noGrp="1"/>
          </p:cNvSpPr>
          <p:nvPr>
            <p:ph type="sldNum" sz="quarter" idx="12"/>
          </p:nvPr>
        </p:nvSpPr>
        <p:spPr/>
        <p:txBody>
          <a:bodyPr/>
          <a:lstStyle/>
          <a:p>
            <a:fld id="{CE8D1E2A-6FDE-4FF2-9993-07D459E6F552}" type="slidenum">
              <a:rPr lang="nl-BE" smtClean="0"/>
              <a:t>23</a:t>
            </a:fld>
            <a:endParaRPr lang="nl-BE"/>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1" y="2060848"/>
            <a:ext cx="4416491"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539552" y="5949280"/>
            <a:ext cx="8208912" cy="369332"/>
          </a:xfrm>
          <a:prstGeom prst="rect">
            <a:avLst/>
          </a:prstGeom>
          <a:noFill/>
        </p:spPr>
        <p:txBody>
          <a:bodyPr wrap="square" rtlCol="0">
            <a:spAutoFit/>
          </a:bodyPr>
          <a:lstStyle/>
          <a:p>
            <a:endParaRPr lang="nl-BE" dirty="0"/>
          </a:p>
        </p:txBody>
      </p:sp>
      <p:sp>
        <p:nvSpPr>
          <p:cNvPr id="7" name="Tekstvak 6"/>
          <p:cNvSpPr txBox="1"/>
          <p:nvPr/>
        </p:nvSpPr>
        <p:spPr>
          <a:xfrm>
            <a:off x="4489786" y="5533781"/>
            <a:ext cx="4416491" cy="830997"/>
          </a:xfrm>
          <a:prstGeom prst="rect">
            <a:avLst/>
          </a:prstGeom>
          <a:noFill/>
        </p:spPr>
        <p:txBody>
          <a:bodyPr wrap="square" rtlCol="0">
            <a:spAutoFit/>
          </a:bodyPr>
          <a:lstStyle/>
          <a:p>
            <a:r>
              <a:rPr lang="nl-BE" sz="1600" dirty="0"/>
              <a:t>http://lodelcar.tumblr.com/post/143795680400/corporate-social-responsibility-in-regional?is_related_post=1</a:t>
            </a:r>
          </a:p>
        </p:txBody>
      </p:sp>
    </p:spTree>
    <p:extLst>
      <p:ext uri="{BB962C8B-B14F-4D97-AF65-F5344CB8AC3E}">
        <p14:creationId xmlns:p14="http://schemas.microsoft.com/office/powerpoint/2010/main" val="3507049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BE" smtClean="0"/>
              <a:t>Regional Approach - Louis Delcart</a:t>
            </a:r>
            <a:endParaRPr lang="nl-BE"/>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24</a:t>
            </a:fld>
            <a:endParaRPr lang="nl-BE"/>
          </a:p>
        </p:txBody>
      </p:sp>
      <p:sp>
        <p:nvSpPr>
          <p:cNvPr id="6" name="Titel 5"/>
          <p:cNvSpPr>
            <a:spLocks noGrp="1"/>
          </p:cNvSpPr>
          <p:nvPr>
            <p:ph type="title"/>
          </p:nvPr>
        </p:nvSpPr>
        <p:spPr/>
        <p:txBody>
          <a:bodyPr/>
          <a:lstStyle/>
          <a:p>
            <a:r>
              <a:rPr lang="nl-BE" dirty="0" err="1" smtClean="0"/>
              <a:t>Thank</a:t>
            </a:r>
            <a:r>
              <a:rPr lang="nl-BE" dirty="0" smtClean="0"/>
              <a:t> </a:t>
            </a:r>
            <a:r>
              <a:rPr lang="nl-BE" dirty="0" err="1" smtClean="0"/>
              <a:t>you</a:t>
            </a:r>
            <a:r>
              <a:rPr lang="nl-BE" smtClean="0"/>
              <a:t> </a:t>
            </a:r>
            <a:endParaRPr lang="nl-BE"/>
          </a:p>
        </p:txBody>
      </p:sp>
      <p:sp>
        <p:nvSpPr>
          <p:cNvPr id="7" name="Tijdelijke aanduiding voor tekst 6"/>
          <p:cNvSpPr>
            <a:spLocks noGrp="1"/>
          </p:cNvSpPr>
          <p:nvPr>
            <p:ph type="body" idx="1"/>
          </p:nvPr>
        </p:nvSpPr>
        <p:spPr/>
        <p:txBody>
          <a:bodyPr/>
          <a:lstStyle/>
          <a:p>
            <a:r>
              <a:rPr lang="nl-BE" dirty="0"/>
              <a:t>http://lodelcar.tumblr.com/</a:t>
            </a:r>
          </a:p>
        </p:txBody>
      </p:sp>
    </p:spTree>
    <p:extLst>
      <p:ext uri="{BB962C8B-B14F-4D97-AF65-F5344CB8AC3E}">
        <p14:creationId xmlns:p14="http://schemas.microsoft.com/office/powerpoint/2010/main" val="1904797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1.1 WHAT IS REGIONAL APPROACH?</a:t>
            </a:r>
            <a:endParaRPr lang="nl-BE" dirty="0"/>
          </a:p>
        </p:txBody>
      </p:sp>
      <p:sp>
        <p:nvSpPr>
          <p:cNvPr id="3" name="Tijdelijke aanduiding voor inhoud 2"/>
          <p:cNvSpPr>
            <a:spLocks noGrp="1"/>
          </p:cNvSpPr>
          <p:nvPr>
            <p:ph idx="1"/>
          </p:nvPr>
        </p:nvSpPr>
        <p:spPr/>
        <p:txBody>
          <a:bodyPr>
            <a:normAutofit lnSpcReduction="10000"/>
          </a:bodyPr>
          <a:lstStyle/>
          <a:p>
            <a:r>
              <a:rPr lang="en-GB" dirty="0" smtClean="0"/>
              <a:t>supranational approach: </a:t>
            </a:r>
          </a:p>
          <a:p>
            <a:pPr lvl="1"/>
            <a:r>
              <a:rPr lang="en-GB" dirty="0" smtClean="0"/>
              <a:t>energy and water supply,</a:t>
            </a:r>
          </a:p>
          <a:p>
            <a:pPr lvl="1"/>
            <a:r>
              <a:rPr lang="en-GB" dirty="0" smtClean="0"/>
              <a:t>fight against pollution, </a:t>
            </a:r>
          </a:p>
          <a:p>
            <a:pPr lvl="1"/>
            <a:r>
              <a:rPr lang="en-GB" dirty="0" smtClean="0"/>
              <a:t>medical research and development, </a:t>
            </a:r>
          </a:p>
          <a:p>
            <a:pPr lvl="1"/>
            <a:r>
              <a:rPr lang="en-GB" dirty="0" smtClean="0"/>
              <a:t>anti-terrorist police actions </a:t>
            </a:r>
          </a:p>
          <a:p>
            <a:pPr lvl="1"/>
            <a:r>
              <a:rPr lang="en-GB" dirty="0" smtClean="0"/>
              <a:t> …</a:t>
            </a:r>
          </a:p>
          <a:p>
            <a:pPr lvl="1">
              <a:buFont typeface="Wingdings"/>
              <a:buChar char="à"/>
            </a:pPr>
            <a:r>
              <a:rPr lang="en-GB" dirty="0" smtClean="0"/>
              <a:t> transnational collaboration </a:t>
            </a:r>
          </a:p>
          <a:p>
            <a:r>
              <a:rPr lang="en-GB" dirty="0" smtClean="0"/>
              <a:t> subnational approach:</a:t>
            </a:r>
          </a:p>
          <a:p>
            <a:pPr lvl="1"/>
            <a:r>
              <a:rPr lang="en-US" dirty="0" smtClean="0"/>
              <a:t>Homogenizing forces </a:t>
            </a:r>
            <a:r>
              <a:rPr lang="en-US" dirty="0"/>
              <a:t>of globalization endanger the local </a:t>
            </a:r>
            <a:r>
              <a:rPr lang="en-US" dirty="0" smtClean="0"/>
              <a:t>knowledge, relationships</a:t>
            </a:r>
            <a:r>
              <a:rPr lang="en-US" dirty="0"/>
              <a:t>, and regionally diverse cultures that </a:t>
            </a:r>
            <a:r>
              <a:rPr lang="en-US" dirty="0" smtClean="0"/>
              <a:t>once connected </a:t>
            </a:r>
            <a:r>
              <a:rPr lang="en-US" dirty="0"/>
              <a:t>people and </a:t>
            </a:r>
            <a:r>
              <a:rPr lang="en-US" dirty="0" smtClean="0"/>
              <a:t>place</a:t>
            </a:r>
          </a:p>
          <a:p>
            <a:pPr marL="411480" lvl="1" indent="0">
              <a:buNone/>
            </a:pPr>
            <a:r>
              <a:rPr lang="en-GB" dirty="0" smtClean="0">
                <a:sym typeface="Wingdings" panose="05000000000000000000" pitchFamily="2" charset="2"/>
              </a:rPr>
              <a:t> </a:t>
            </a:r>
            <a:r>
              <a:rPr lang="en-GB" dirty="0" smtClean="0"/>
              <a:t>require a specific approach, which often differs from the national policy. </a:t>
            </a:r>
            <a:endParaRPr lang="en-GB" dirty="0"/>
          </a:p>
        </p:txBody>
      </p:sp>
      <p:sp>
        <p:nvSpPr>
          <p:cNvPr id="4" name="Tijdelijke aanduiding voor voettekst 3"/>
          <p:cNvSpPr>
            <a:spLocks noGrp="1"/>
          </p:cNvSpPr>
          <p:nvPr>
            <p:ph type="ftr" sz="quarter" idx="11"/>
          </p:nvPr>
        </p:nvSpPr>
        <p:spPr>
          <a:xfrm>
            <a:off x="3419872" y="6381328"/>
            <a:ext cx="2088232" cy="365125"/>
          </a:xfrm>
        </p:spPr>
        <p:txBody>
          <a:bodyPr/>
          <a:lstStyle/>
          <a:p>
            <a:r>
              <a:rPr lang="nl-BE" smtClean="0"/>
              <a:t>Regional Approach - Louis Delcart</a:t>
            </a:r>
            <a:endParaRPr lang="nl-BE" dirty="0"/>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3</a:t>
            </a:fld>
            <a:endParaRPr lang="nl-BE" dirty="0"/>
          </a:p>
        </p:txBody>
      </p:sp>
      <p:pic>
        <p:nvPicPr>
          <p:cNvPr id="1026" name="Picture 2" descr="C:\Users\Karin\Documents\EAR-AER\european reg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882267"/>
            <a:ext cx="3760383" cy="212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66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1.2 WHY A REGIONAL APPROACH?</a:t>
            </a:r>
            <a:endParaRPr lang="nl-BE" dirty="0"/>
          </a:p>
        </p:txBody>
      </p:sp>
      <p:sp>
        <p:nvSpPr>
          <p:cNvPr id="3" name="Tijdelijke aanduiding voor inhoud 2"/>
          <p:cNvSpPr>
            <a:spLocks noGrp="1"/>
          </p:cNvSpPr>
          <p:nvPr>
            <p:ph idx="1"/>
          </p:nvPr>
        </p:nvSpPr>
        <p:spPr/>
        <p:txBody>
          <a:bodyPr/>
          <a:lstStyle/>
          <a:p>
            <a:r>
              <a:rPr lang="en-US" dirty="0" smtClean="0"/>
              <a:t>Human </a:t>
            </a:r>
            <a:r>
              <a:rPr lang="en-US" dirty="0"/>
              <a:t>needs for natural resources and </a:t>
            </a:r>
            <a:r>
              <a:rPr lang="en-US" dirty="0" smtClean="0"/>
              <a:t>services largely </a:t>
            </a:r>
            <a:r>
              <a:rPr lang="en-US" dirty="0"/>
              <a:t>rely on </a:t>
            </a:r>
            <a:r>
              <a:rPr lang="en-US" b="1" dirty="0"/>
              <a:t>regional </a:t>
            </a:r>
            <a:r>
              <a:rPr lang="en-US" b="1" dirty="0" smtClean="0"/>
              <a:t>resilience</a:t>
            </a:r>
          </a:p>
          <a:p>
            <a:r>
              <a:rPr lang="en-US" dirty="0" smtClean="0"/>
              <a:t>In </a:t>
            </a:r>
            <a:r>
              <a:rPr lang="en-US" dirty="0"/>
              <a:t>many places, effective </a:t>
            </a:r>
            <a:r>
              <a:rPr lang="en-US" dirty="0" smtClean="0"/>
              <a:t>regional institutions </a:t>
            </a:r>
            <a:r>
              <a:rPr lang="en-US" dirty="0"/>
              <a:t>are </a:t>
            </a:r>
            <a:r>
              <a:rPr lang="en-US" b="1" dirty="0"/>
              <a:t>missing or </a:t>
            </a:r>
            <a:r>
              <a:rPr lang="en-US" b="1" dirty="0" smtClean="0"/>
              <a:t>underdeveloped</a:t>
            </a:r>
          </a:p>
          <a:p>
            <a:r>
              <a:rPr lang="en-US" dirty="0" smtClean="0"/>
              <a:t>Human </a:t>
            </a:r>
            <a:r>
              <a:rPr lang="en-US" dirty="0"/>
              <a:t>resilience is the capacity to shape and </a:t>
            </a:r>
            <a:r>
              <a:rPr lang="en-US" b="1" dirty="0" smtClean="0"/>
              <a:t>adapt </a:t>
            </a:r>
            <a:r>
              <a:rPr lang="nl-BE" b="1" dirty="0" err="1" smtClean="0"/>
              <a:t>to</a:t>
            </a:r>
            <a:r>
              <a:rPr lang="nl-BE" b="1" dirty="0" smtClean="0"/>
              <a:t> change </a:t>
            </a:r>
            <a:r>
              <a:rPr lang="nl-BE" dirty="0" err="1" smtClean="0"/>
              <a:t>and</a:t>
            </a:r>
            <a:r>
              <a:rPr lang="nl-BE" dirty="0" smtClean="0"/>
              <a:t> </a:t>
            </a:r>
            <a:r>
              <a:rPr lang="nl-BE" dirty="0" err="1" smtClean="0"/>
              <a:t>to</a:t>
            </a:r>
            <a:r>
              <a:rPr lang="nl-BE" dirty="0" smtClean="0"/>
              <a:t> </a:t>
            </a:r>
            <a:r>
              <a:rPr lang="en-US" b="1" dirty="0" smtClean="0"/>
              <a:t>encompass</a:t>
            </a:r>
            <a:r>
              <a:rPr lang="en-US" dirty="0" smtClean="0"/>
              <a:t> </a:t>
            </a:r>
            <a:r>
              <a:rPr lang="en-US" dirty="0"/>
              <a:t>bundles of personal and social </a:t>
            </a:r>
            <a:r>
              <a:rPr lang="en-US" b="1" dirty="0"/>
              <a:t>capacities</a:t>
            </a:r>
            <a:endParaRPr lang="nl-BE" b="1" dirty="0"/>
          </a:p>
        </p:txBody>
      </p:sp>
      <p:sp>
        <p:nvSpPr>
          <p:cNvPr id="4" name="Tijdelijke aanduiding voor voettekst 3"/>
          <p:cNvSpPr>
            <a:spLocks noGrp="1"/>
          </p:cNvSpPr>
          <p:nvPr>
            <p:ph type="ftr" sz="quarter" idx="11"/>
          </p:nvPr>
        </p:nvSpPr>
        <p:spPr/>
        <p:txBody>
          <a:bodyPr/>
          <a:lstStyle/>
          <a:p>
            <a:r>
              <a:rPr lang="nl-BE" smtClean="0"/>
              <a:t>Regional Approach - Louis Delcart</a:t>
            </a:r>
            <a:endParaRPr lang="nl-BE"/>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4</a:t>
            </a:fld>
            <a:endParaRPr lang="nl-BE"/>
          </a:p>
        </p:txBody>
      </p:sp>
    </p:spTree>
    <p:extLst>
      <p:ext uri="{BB962C8B-B14F-4D97-AF65-F5344CB8AC3E}">
        <p14:creationId xmlns:p14="http://schemas.microsoft.com/office/powerpoint/2010/main" val="225939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1.3 A </a:t>
            </a:r>
            <a:r>
              <a:rPr lang="nl-BE" dirty="0" err="1"/>
              <a:t>Regional</a:t>
            </a:r>
            <a:r>
              <a:rPr lang="nl-BE" dirty="0"/>
              <a:t> Approach</a:t>
            </a:r>
          </a:p>
        </p:txBody>
      </p:sp>
      <p:sp>
        <p:nvSpPr>
          <p:cNvPr id="3" name="Tijdelijke aanduiding voor inhoud 2"/>
          <p:cNvSpPr>
            <a:spLocks noGrp="1"/>
          </p:cNvSpPr>
          <p:nvPr>
            <p:ph idx="1"/>
          </p:nvPr>
        </p:nvSpPr>
        <p:spPr/>
        <p:txBody>
          <a:bodyPr>
            <a:normAutofit fontScale="77500" lnSpcReduction="20000"/>
          </a:bodyPr>
          <a:lstStyle/>
          <a:p>
            <a:pPr marL="114300" indent="0">
              <a:buNone/>
            </a:pPr>
            <a:r>
              <a:rPr lang="en-US" dirty="0"/>
              <a:t>To describe some of the ways in which </a:t>
            </a:r>
            <a:r>
              <a:rPr lang="en-US" b="1" dirty="0" smtClean="0"/>
              <a:t>regional economies </a:t>
            </a:r>
            <a:r>
              <a:rPr lang="en-US" dirty="0"/>
              <a:t>can bolster </a:t>
            </a:r>
            <a:r>
              <a:rPr lang="en-US" b="1" dirty="0"/>
              <a:t>resilience</a:t>
            </a:r>
            <a:r>
              <a:rPr lang="en-US" dirty="0"/>
              <a:t>, we </a:t>
            </a:r>
            <a:r>
              <a:rPr lang="en-US" dirty="0" smtClean="0"/>
              <a:t>posit the following</a:t>
            </a:r>
            <a:r>
              <a:rPr lang="en-US" dirty="0"/>
              <a:t>:</a:t>
            </a:r>
          </a:p>
          <a:p>
            <a:r>
              <a:rPr lang="en-US" b="1" dirty="0" smtClean="0"/>
              <a:t>Diversity</a:t>
            </a:r>
            <a:r>
              <a:rPr lang="en-US" dirty="0" smtClean="0"/>
              <a:t> </a:t>
            </a:r>
            <a:r>
              <a:rPr lang="en-US" dirty="0"/>
              <a:t>within and among regions </a:t>
            </a:r>
            <a:r>
              <a:rPr lang="en-US" b="1" dirty="0" smtClean="0"/>
              <a:t>reduces vulnerability </a:t>
            </a:r>
            <a:r>
              <a:rPr lang="en-US" dirty="0"/>
              <a:t>to stresses and shocks from </a:t>
            </a:r>
            <a:r>
              <a:rPr lang="en-US" dirty="0" smtClean="0"/>
              <a:t>climate change</a:t>
            </a:r>
            <a:r>
              <a:rPr lang="en-US" dirty="0"/>
              <a:t>, disease, shortages, transmission </a:t>
            </a:r>
            <a:r>
              <a:rPr lang="en-US" dirty="0" smtClean="0"/>
              <a:t>or transport </a:t>
            </a:r>
            <a:r>
              <a:rPr lang="en-US" dirty="0"/>
              <a:t>failures, and so on.</a:t>
            </a:r>
          </a:p>
          <a:p>
            <a:r>
              <a:rPr lang="en-US" dirty="0" smtClean="0"/>
              <a:t>A </a:t>
            </a:r>
            <a:r>
              <a:rPr lang="en-US" dirty="0"/>
              <a:t>greater </a:t>
            </a:r>
            <a:r>
              <a:rPr lang="en-US" b="1" dirty="0"/>
              <a:t>diversity of production systems </a:t>
            </a:r>
            <a:r>
              <a:rPr lang="en-US" dirty="0" smtClean="0"/>
              <a:t>within and </a:t>
            </a:r>
            <a:r>
              <a:rPr lang="en-US" dirty="0"/>
              <a:t>among regions </a:t>
            </a:r>
            <a:r>
              <a:rPr lang="en-US" b="1" dirty="0"/>
              <a:t>offers greater </a:t>
            </a:r>
            <a:r>
              <a:rPr lang="en-US" b="1" dirty="0" smtClean="0"/>
              <a:t>opportunities </a:t>
            </a:r>
            <a:r>
              <a:rPr lang="en-US" dirty="0" smtClean="0"/>
              <a:t>for </a:t>
            </a:r>
            <a:r>
              <a:rPr lang="en-US" dirty="0"/>
              <a:t>ownership, community investment, and </a:t>
            </a:r>
            <a:r>
              <a:rPr lang="en-US" dirty="0" smtClean="0"/>
              <a:t>social capital </a:t>
            </a:r>
            <a:r>
              <a:rPr lang="en-US" dirty="0"/>
              <a:t>formation.</a:t>
            </a:r>
          </a:p>
          <a:p>
            <a:r>
              <a:rPr lang="en-US" dirty="0" smtClean="0"/>
              <a:t>Regional </a:t>
            </a:r>
            <a:r>
              <a:rPr lang="en-US" dirty="0"/>
              <a:t>trade networks offer opportunities </a:t>
            </a:r>
            <a:r>
              <a:rPr lang="en-US" dirty="0" smtClean="0"/>
              <a:t>for more </a:t>
            </a:r>
            <a:r>
              <a:rPr lang="en-US" dirty="0"/>
              <a:t>immediate and transparent </a:t>
            </a:r>
            <a:r>
              <a:rPr lang="en-US" b="1" dirty="0"/>
              <a:t>feedback</a:t>
            </a:r>
            <a:r>
              <a:rPr lang="en-US" dirty="0"/>
              <a:t> </a:t>
            </a:r>
            <a:r>
              <a:rPr lang="en-US" dirty="0" smtClean="0"/>
              <a:t>about the </a:t>
            </a:r>
            <a:r>
              <a:rPr lang="en-US" dirty="0"/>
              <a:t>true costs of production and consumption.</a:t>
            </a:r>
          </a:p>
          <a:p>
            <a:r>
              <a:rPr lang="en-US" dirty="0" smtClean="0"/>
              <a:t>Regional </a:t>
            </a:r>
            <a:r>
              <a:rPr lang="en-US" dirty="0"/>
              <a:t>trade networks offer opportunities </a:t>
            </a:r>
            <a:r>
              <a:rPr lang="en-US" dirty="0" smtClean="0"/>
              <a:t>for </a:t>
            </a:r>
            <a:r>
              <a:rPr lang="en-US" b="1" dirty="0" smtClean="0"/>
              <a:t>shared </a:t>
            </a:r>
            <a:r>
              <a:rPr lang="en-US" b="1" dirty="0"/>
              <a:t>responsibility</a:t>
            </a:r>
            <a:r>
              <a:rPr lang="en-US" dirty="0"/>
              <a:t>, stewardship, and community.</a:t>
            </a:r>
          </a:p>
          <a:p>
            <a:r>
              <a:rPr lang="en-US" dirty="0" smtClean="0"/>
              <a:t>Especially </a:t>
            </a:r>
            <a:r>
              <a:rPr lang="en-US" dirty="0"/>
              <a:t>when national and </a:t>
            </a:r>
            <a:r>
              <a:rPr lang="en-US" dirty="0" smtClean="0"/>
              <a:t>international institutions </a:t>
            </a:r>
            <a:r>
              <a:rPr lang="en-US" dirty="0"/>
              <a:t>prove rigid and inflexible, </a:t>
            </a:r>
            <a:r>
              <a:rPr lang="en-US" dirty="0" smtClean="0"/>
              <a:t>the emergence of </a:t>
            </a:r>
            <a:r>
              <a:rPr lang="en-US" b="1" dirty="0" smtClean="0"/>
              <a:t>novelty and innovation </a:t>
            </a:r>
            <a:r>
              <a:rPr lang="en-US" dirty="0" smtClean="0"/>
              <a:t>at </a:t>
            </a:r>
            <a:r>
              <a:rPr lang="en-US" dirty="0"/>
              <a:t>local </a:t>
            </a:r>
            <a:r>
              <a:rPr lang="en-US" dirty="0" smtClean="0"/>
              <a:t>and regional </a:t>
            </a:r>
            <a:r>
              <a:rPr lang="en-US" dirty="0"/>
              <a:t>scales can be critical to </a:t>
            </a:r>
            <a:r>
              <a:rPr lang="en-US" dirty="0" smtClean="0"/>
              <a:t>leadership on global </a:t>
            </a:r>
            <a:r>
              <a:rPr lang="en-US" dirty="0"/>
              <a:t>problems such as climate change.</a:t>
            </a:r>
            <a:endParaRPr lang="nl-BE" dirty="0"/>
          </a:p>
        </p:txBody>
      </p:sp>
      <p:sp>
        <p:nvSpPr>
          <p:cNvPr id="4" name="Tijdelijke aanduiding voor voettekst 3"/>
          <p:cNvSpPr>
            <a:spLocks noGrp="1"/>
          </p:cNvSpPr>
          <p:nvPr>
            <p:ph type="ftr" sz="quarter" idx="11"/>
          </p:nvPr>
        </p:nvSpPr>
        <p:spPr/>
        <p:txBody>
          <a:bodyPr/>
          <a:lstStyle/>
          <a:p>
            <a:r>
              <a:rPr lang="nl-BE" smtClean="0"/>
              <a:t>Regional Approach - Louis Delcart</a:t>
            </a:r>
            <a:endParaRPr lang="nl-BE"/>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5</a:t>
            </a:fld>
            <a:endParaRPr lang="nl-BE" dirty="0"/>
          </a:p>
        </p:txBody>
      </p:sp>
    </p:spTree>
    <p:extLst>
      <p:ext uri="{BB962C8B-B14F-4D97-AF65-F5344CB8AC3E}">
        <p14:creationId xmlns:p14="http://schemas.microsoft.com/office/powerpoint/2010/main" val="423298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1.4. THE REGIONAL APPROACH: </a:t>
            </a:r>
            <a:br>
              <a:rPr lang="nl-BE" dirty="0" smtClean="0"/>
            </a:br>
            <a:r>
              <a:rPr lang="nl-BE" dirty="0" smtClean="0"/>
              <a:t>THE KEY FACTORS</a:t>
            </a:r>
            <a:endParaRPr lang="nl-BE" dirty="0"/>
          </a:p>
        </p:txBody>
      </p:sp>
      <p:sp>
        <p:nvSpPr>
          <p:cNvPr id="3" name="Tijdelijke aanduiding voor inhoud 2"/>
          <p:cNvSpPr>
            <a:spLocks noGrp="1"/>
          </p:cNvSpPr>
          <p:nvPr>
            <p:ph idx="1"/>
          </p:nvPr>
        </p:nvSpPr>
        <p:spPr/>
        <p:txBody>
          <a:bodyPr/>
          <a:lstStyle/>
          <a:p>
            <a:r>
              <a:rPr lang="nl-BE" dirty="0" smtClean="0"/>
              <a:t> RESILIENCE</a:t>
            </a:r>
          </a:p>
          <a:p>
            <a:r>
              <a:rPr lang="nl-BE" dirty="0"/>
              <a:t> </a:t>
            </a:r>
            <a:r>
              <a:rPr lang="nl-BE" dirty="0" smtClean="0"/>
              <a:t>COMMUNITY BUILDING</a:t>
            </a:r>
          </a:p>
          <a:p>
            <a:r>
              <a:rPr lang="nl-BE" dirty="0"/>
              <a:t> </a:t>
            </a:r>
            <a:r>
              <a:rPr lang="nl-BE" dirty="0" smtClean="0"/>
              <a:t>TRANSFORMATION &amp; INNOVATION</a:t>
            </a:r>
          </a:p>
          <a:p>
            <a:r>
              <a:rPr lang="nl-BE" dirty="0"/>
              <a:t> </a:t>
            </a:r>
            <a:r>
              <a:rPr lang="nl-BE" dirty="0" smtClean="0"/>
              <a:t>ENTREPRENEURSHIP</a:t>
            </a:r>
            <a:endParaRPr lang="nl-BE" dirty="0"/>
          </a:p>
        </p:txBody>
      </p:sp>
      <p:sp>
        <p:nvSpPr>
          <p:cNvPr id="4" name="Tijdelijke aanduiding voor voettekst 3"/>
          <p:cNvSpPr>
            <a:spLocks noGrp="1"/>
          </p:cNvSpPr>
          <p:nvPr>
            <p:ph type="ftr" sz="quarter" idx="11"/>
          </p:nvPr>
        </p:nvSpPr>
        <p:spPr/>
        <p:txBody>
          <a:bodyPr/>
          <a:lstStyle/>
          <a:p>
            <a:r>
              <a:rPr lang="nl-BE" smtClean="0"/>
              <a:t>Regional Approach - Louis Delcart</a:t>
            </a:r>
            <a:endParaRPr lang="nl-BE"/>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6</a:t>
            </a:fld>
            <a:endParaRPr lang="nl-BE"/>
          </a:p>
        </p:txBody>
      </p:sp>
      <p:pic>
        <p:nvPicPr>
          <p:cNvPr id="7171" name="Picture 3" descr="C:\Users\Karin\Pictures\2016-05-12 Romania2016\Romania2016 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640261"/>
            <a:ext cx="345638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Karin\Pictures\2015-07-12 Noorwegen-Spitsbergen\Noorwegen-Spitsbergen 1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4152" y="3640261"/>
            <a:ext cx="3528285" cy="2646073"/>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1043608" y="6286334"/>
            <a:ext cx="1800200" cy="369332"/>
          </a:xfrm>
          <a:prstGeom prst="rect">
            <a:avLst/>
          </a:prstGeom>
          <a:noFill/>
        </p:spPr>
        <p:txBody>
          <a:bodyPr wrap="square" rtlCol="0">
            <a:spAutoFit/>
          </a:bodyPr>
          <a:lstStyle/>
          <a:p>
            <a:r>
              <a:rPr lang="nl-BE" dirty="0" err="1" smtClean="0"/>
              <a:t>Braşov</a:t>
            </a:r>
            <a:endParaRPr lang="nl-BE" dirty="0"/>
          </a:p>
        </p:txBody>
      </p:sp>
      <p:sp>
        <p:nvSpPr>
          <p:cNvPr id="7" name="Tekstvak 6"/>
          <p:cNvSpPr txBox="1"/>
          <p:nvPr/>
        </p:nvSpPr>
        <p:spPr>
          <a:xfrm>
            <a:off x="7012384" y="6381328"/>
            <a:ext cx="1440053" cy="369332"/>
          </a:xfrm>
          <a:prstGeom prst="rect">
            <a:avLst/>
          </a:prstGeom>
          <a:noFill/>
        </p:spPr>
        <p:txBody>
          <a:bodyPr wrap="square" rtlCol="0">
            <a:spAutoFit/>
          </a:bodyPr>
          <a:lstStyle/>
          <a:p>
            <a:r>
              <a:rPr lang="nl-BE" dirty="0" smtClean="0"/>
              <a:t>Trondheim</a:t>
            </a:r>
            <a:endParaRPr lang="nl-BE" dirty="0"/>
          </a:p>
        </p:txBody>
      </p:sp>
    </p:spTree>
    <p:extLst>
      <p:ext uri="{BB962C8B-B14F-4D97-AF65-F5344CB8AC3E}">
        <p14:creationId xmlns:p14="http://schemas.microsoft.com/office/powerpoint/2010/main" val="3527974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1.4.1.1  RESILIENCE</a:t>
            </a:r>
            <a:endParaRPr lang="nl-BE" dirty="0"/>
          </a:p>
        </p:txBody>
      </p:sp>
      <p:sp>
        <p:nvSpPr>
          <p:cNvPr id="3" name="Tijdelijke aanduiding voor inhoud 2"/>
          <p:cNvSpPr>
            <a:spLocks noGrp="1"/>
          </p:cNvSpPr>
          <p:nvPr>
            <p:ph idx="1"/>
          </p:nvPr>
        </p:nvSpPr>
        <p:spPr>
          <a:xfrm>
            <a:off x="457200" y="1752600"/>
            <a:ext cx="4330824" cy="4700736"/>
          </a:xfrm>
        </p:spPr>
        <p:txBody>
          <a:bodyPr>
            <a:normAutofit fontScale="92500" lnSpcReduction="10000"/>
          </a:bodyPr>
          <a:lstStyle/>
          <a:p>
            <a:pPr marL="114300" indent="0">
              <a:buNone/>
            </a:pPr>
            <a:r>
              <a:rPr lang="nl-BE" dirty="0" err="1"/>
              <a:t>Resilience</a:t>
            </a:r>
            <a:r>
              <a:rPr lang="nl-BE" dirty="0"/>
              <a:t> of </a:t>
            </a:r>
            <a:r>
              <a:rPr lang="nl-BE" dirty="0" err="1"/>
              <a:t>what</a:t>
            </a:r>
            <a:r>
              <a:rPr lang="nl-BE" dirty="0" smtClean="0"/>
              <a:t>?</a:t>
            </a:r>
          </a:p>
          <a:p>
            <a:r>
              <a:rPr lang="nl-BE" dirty="0"/>
              <a:t> </a:t>
            </a:r>
            <a:r>
              <a:rPr lang="nl-BE" dirty="0" err="1"/>
              <a:t>capacity</a:t>
            </a:r>
            <a:r>
              <a:rPr lang="nl-BE" dirty="0"/>
              <a:t> </a:t>
            </a:r>
            <a:r>
              <a:rPr lang="nl-BE" dirty="0" err="1"/>
              <a:t>for</a:t>
            </a:r>
            <a:r>
              <a:rPr lang="nl-BE" dirty="0"/>
              <a:t> </a:t>
            </a:r>
            <a:r>
              <a:rPr lang="nl-BE" dirty="0" err="1" smtClean="0"/>
              <a:t>endurance</a:t>
            </a:r>
            <a:endParaRPr lang="nl-BE" dirty="0" smtClean="0"/>
          </a:p>
          <a:p>
            <a:r>
              <a:rPr lang="nl-BE" dirty="0"/>
              <a:t> </a:t>
            </a:r>
            <a:r>
              <a:rPr lang="en-US" dirty="0"/>
              <a:t>capacities for intentional adaptation </a:t>
            </a:r>
            <a:r>
              <a:rPr lang="en-US" dirty="0" smtClean="0"/>
              <a:t>and </a:t>
            </a:r>
            <a:r>
              <a:rPr lang="nl-BE" dirty="0" err="1" smtClean="0"/>
              <a:t>transformation</a:t>
            </a:r>
            <a:endParaRPr lang="nl-BE" dirty="0" smtClean="0"/>
          </a:p>
          <a:p>
            <a:pPr marL="114300" indent="0">
              <a:buNone/>
            </a:pPr>
            <a:r>
              <a:rPr lang="nl-BE" dirty="0" err="1"/>
              <a:t>Resilience</a:t>
            </a:r>
            <a:r>
              <a:rPr lang="nl-BE" dirty="0"/>
              <a:t> </a:t>
            </a:r>
            <a:r>
              <a:rPr lang="nl-BE" dirty="0" err="1"/>
              <a:t>to</a:t>
            </a:r>
            <a:r>
              <a:rPr lang="nl-BE" dirty="0"/>
              <a:t> </a:t>
            </a:r>
            <a:r>
              <a:rPr lang="nl-BE" dirty="0" err="1"/>
              <a:t>what</a:t>
            </a:r>
            <a:r>
              <a:rPr lang="nl-BE" dirty="0" smtClean="0"/>
              <a:t>?</a:t>
            </a:r>
          </a:p>
          <a:p>
            <a:r>
              <a:rPr lang="nl-BE" dirty="0" err="1"/>
              <a:t>Resilience</a:t>
            </a:r>
            <a:r>
              <a:rPr lang="nl-BE" dirty="0"/>
              <a:t> </a:t>
            </a:r>
            <a:r>
              <a:rPr lang="nl-BE" dirty="0" err="1" smtClean="0"/>
              <a:t>to</a:t>
            </a:r>
            <a:r>
              <a:rPr lang="nl-BE" dirty="0" smtClean="0"/>
              <a:t> </a:t>
            </a:r>
            <a:r>
              <a:rPr lang="en-US" dirty="0" smtClean="0"/>
              <a:t>types </a:t>
            </a:r>
            <a:r>
              <a:rPr lang="en-US" dirty="0"/>
              <a:t>of environmental </a:t>
            </a:r>
            <a:r>
              <a:rPr lang="en-US" dirty="0" smtClean="0"/>
              <a:t>stresses such as </a:t>
            </a:r>
            <a:r>
              <a:rPr lang="en-US" dirty="0"/>
              <a:t>energy price volatility and </a:t>
            </a:r>
            <a:r>
              <a:rPr lang="en-US" dirty="0" smtClean="0"/>
              <a:t>climate </a:t>
            </a:r>
            <a:r>
              <a:rPr lang="nl-BE" dirty="0" smtClean="0"/>
              <a:t>change</a:t>
            </a:r>
          </a:p>
          <a:p>
            <a:r>
              <a:rPr lang="nl-BE" dirty="0" err="1" smtClean="0"/>
              <a:t>Resilience</a:t>
            </a:r>
            <a:r>
              <a:rPr lang="nl-BE" dirty="0" smtClean="0"/>
              <a:t> in </a:t>
            </a:r>
            <a:r>
              <a:rPr lang="en-US" dirty="0"/>
              <a:t>human </a:t>
            </a:r>
            <a:r>
              <a:rPr lang="en-US" dirty="0" smtClean="0"/>
              <a:t>wellbeing systems, </a:t>
            </a:r>
            <a:r>
              <a:rPr lang="en-US" dirty="0"/>
              <a:t>such as education </a:t>
            </a:r>
            <a:r>
              <a:rPr lang="en-US" dirty="0" smtClean="0"/>
              <a:t>and </a:t>
            </a:r>
            <a:r>
              <a:rPr lang="nl-BE" dirty="0" smtClean="0"/>
              <a:t>health care</a:t>
            </a:r>
          </a:p>
        </p:txBody>
      </p:sp>
      <p:sp>
        <p:nvSpPr>
          <p:cNvPr id="4" name="Tijdelijke aanduiding voor voettekst 3"/>
          <p:cNvSpPr>
            <a:spLocks noGrp="1"/>
          </p:cNvSpPr>
          <p:nvPr>
            <p:ph type="ftr" sz="quarter" idx="11"/>
          </p:nvPr>
        </p:nvSpPr>
        <p:spPr/>
        <p:txBody>
          <a:bodyPr/>
          <a:lstStyle/>
          <a:p>
            <a:r>
              <a:rPr lang="nl-BE" smtClean="0"/>
              <a:t>Regional Approach - Louis Delcart</a:t>
            </a:r>
            <a:endParaRPr lang="nl-BE"/>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7</a:t>
            </a:fld>
            <a:endParaRPr lang="nl-BE" dirty="0"/>
          </a:p>
        </p:txBody>
      </p:sp>
      <p:pic>
        <p:nvPicPr>
          <p:cNvPr id="1026" name="Picture 2" descr="Afbeeldingsresultaat voor resil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132856"/>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67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1.4.1.2 </a:t>
            </a:r>
            <a:r>
              <a:rPr lang="nl-BE" dirty="0" err="1" smtClean="0"/>
              <a:t>Resilience</a:t>
            </a:r>
            <a:r>
              <a:rPr lang="nl-BE" dirty="0" smtClean="0"/>
              <a:t> </a:t>
            </a:r>
            <a:r>
              <a:rPr lang="nl-BE" dirty="0"/>
              <a:t>in </a:t>
            </a:r>
            <a:r>
              <a:rPr lang="nl-BE" dirty="0" err="1"/>
              <a:t>Practice</a:t>
            </a:r>
            <a:endParaRPr lang="nl-BE" dirty="0"/>
          </a:p>
        </p:txBody>
      </p:sp>
      <p:sp>
        <p:nvSpPr>
          <p:cNvPr id="3" name="Tijdelijke aanduiding voor inhoud 2"/>
          <p:cNvSpPr>
            <a:spLocks noGrp="1"/>
          </p:cNvSpPr>
          <p:nvPr>
            <p:ph idx="1"/>
          </p:nvPr>
        </p:nvSpPr>
        <p:spPr>
          <a:xfrm>
            <a:off x="457200" y="1752600"/>
            <a:ext cx="5194920" cy="4484712"/>
          </a:xfrm>
        </p:spPr>
        <p:txBody>
          <a:bodyPr/>
          <a:lstStyle/>
          <a:p>
            <a:r>
              <a:rPr lang="nl-BE" dirty="0"/>
              <a:t> </a:t>
            </a:r>
            <a:r>
              <a:rPr lang="nl-BE" dirty="0" err="1"/>
              <a:t>Working</a:t>
            </a:r>
            <a:r>
              <a:rPr lang="nl-BE" dirty="0"/>
              <a:t> </a:t>
            </a:r>
            <a:r>
              <a:rPr lang="nl-BE" dirty="0" err="1"/>
              <a:t>with</a:t>
            </a:r>
            <a:r>
              <a:rPr lang="nl-BE" dirty="0"/>
              <a:t> </a:t>
            </a:r>
            <a:r>
              <a:rPr lang="nl-BE" dirty="0" smtClean="0"/>
              <a:t>Nature</a:t>
            </a:r>
          </a:p>
          <a:p>
            <a:r>
              <a:rPr lang="nl-BE" dirty="0"/>
              <a:t> </a:t>
            </a:r>
            <a:r>
              <a:rPr lang="nl-BE" dirty="0" err="1"/>
              <a:t>Connecting</a:t>
            </a:r>
            <a:r>
              <a:rPr lang="nl-BE" dirty="0"/>
              <a:t> Value </a:t>
            </a:r>
            <a:r>
              <a:rPr lang="nl-BE" dirty="0" err="1" smtClean="0"/>
              <a:t>Chains</a:t>
            </a:r>
            <a:endParaRPr lang="nl-BE" dirty="0" smtClean="0"/>
          </a:p>
          <a:p>
            <a:r>
              <a:rPr lang="nl-BE" dirty="0"/>
              <a:t> </a:t>
            </a:r>
            <a:r>
              <a:rPr lang="nl-BE" dirty="0" err="1" smtClean="0"/>
              <a:t>Strengthening</a:t>
            </a:r>
            <a:r>
              <a:rPr lang="nl-BE" dirty="0" smtClean="0"/>
              <a:t> </a:t>
            </a:r>
            <a:r>
              <a:rPr lang="nl-BE" dirty="0" err="1" smtClean="0"/>
              <a:t>Collaborative</a:t>
            </a:r>
            <a:r>
              <a:rPr lang="nl-BE" dirty="0" smtClean="0"/>
              <a:t> Management</a:t>
            </a:r>
          </a:p>
          <a:p>
            <a:r>
              <a:rPr lang="nl-BE" dirty="0"/>
              <a:t> </a:t>
            </a:r>
            <a:r>
              <a:rPr lang="nl-BE" dirty="0" err="1"/>
              <a:t>Sharing</a:t>
            </a:r>
            <a:r>
              <a:rPr lang="nl-BE" dirty="0"/>
              <a:t> </a:t>
            </a:r>
            <a:r>
              <a:rPr lang="nl-BE" dirty="0" smtClean="0"/>
              <a:t>Resources</a:t>
            </a:r>
          </a:p>
          <a:p>
            <a:r>
              <a:rPr lang="nl-BE" dirty="0"/>
              <a:t> </a:t>
            </a:r>
            <a:r>
              <a:rPr lang="nl-BE" dirty="0" err="1"/>
              <a:t>Shifting</a:t>
            </a:r>
            <a:r>
              <a:rPr lang="nl-BE" dirty="0"/>
              <a:t> </a:t>
            </a:r>
            <a:r>
              <a:rPr lang="nl-BE" dirty="0" err="1"/>
              <a:t>to</a:t>
            </a:r>
            <a:r>
              <a:rPr lang="nl-BE" dirty="0"/>
              <a:t> </a:t>
            </a:r>
            <a:r>
              <a:rPr lang="nl-BE" dirty="0" err="1" smtClean="0"/>
              <a:t>Renewables</a:t>
            </a:r>
            <a:endParaRPr lang="nl-BE" dirty="0" smtClean="0"/>
          </a:p>
          <a:p>
            <a:r>
              <a:rPr lang="nl-BE" dirty="0"/>
              <a:t> </a:t>
            </a:r>
            <a:r>
              <a:rPr lang="nl-BE" dirty="0" err="1"/>
              <a:t>Reforming</a:t>
            </a:r>
            <a:r>
              <a:rPr lang="nl-BE" dirty="0"/>
              <a:t> </a:t>
            </a:r>
            <a:r>
              <a:rPr lang="nl-BE" dirty="0" err="1" smtClean="0"/>
              <a:t>Capitalism</a:t>
            </a:r>
            <a:endParaRPr lang="nl-BE" dirty="0" smtClean="0"/>
          </a:p>
          <a:p>
            <a:r>
              <a:rPr lang="nl-BE" dirty="0" smtClean="0"/>
              <a:t> Planning </a:t>
            </a:r>
            <a:r>
              <a:rPr lang="nl-BE" dirty="0" err="1"/>
              <a:t>for</a:t>
            </a:r>
            <a:r>
              <a:rPr lang="nl-BE" dirty="0"/>
              <a:t> </a:t>
            </a:r>
            <a:r>
              <a:rPr lang="nl-BE" dirty="0" err="1" smtClean="0"/>
              <a:t>Equity</a:t>
            </a:r>
            <a:endParaRPr lang="nl-BE" dirty="0" smtClean="0"/>
          </a:p>
          <a:p>
            <a:r>
              <a:rPr lang="nl-BE" dirty="0"/>
              <a:t> </a:t>
            </a:r>
            <a:r>
              <a:rPr lang="nl-BE" dirty="0" err="1"/>
              <a:t>Measuring</a:t>
            </a:r>
            <a:r>
              <a:rPr lang="nl-BE" dirty="0"/>
              <a:t> </a:t>
            </a:r>
            <a:r>
              <a:rPr lang="nl-BE" dirty="0" err="1"/>
              <a:t>What</a:t>
            </a:r>
            <a:r>
              <a:rPr lang="nl-BE" dirty="0"/>
              <a:t> </a:t>
            </a:r>
            <a:r>
              <a:rPr lang="nl-BE" dirty="0" smtClean="0"/>
              <a:t>Matters</a:t>
            </a:r>
          </a:p>
          <a:p>
            <a:r>
              <a:rPr lang="nl-BE" dirty="0" smtClean="0"/>
              <a:t> </a:t>
            </a:r>
            <a:r>
              <a:rPr lang="nl-BE" dirty="0" err="1" smtClean="0"/>
              <a:t>Deepening</a:t>
            </a:r>
            <a:r>
              <a:rPr lang="nl-BE" dirty="0" smtClean="0"/>
              <a:t> </a:t>
            </a:r>
            <a:r>
              <a:rPr lang="nl-BE" dirty="0" err="1"/>
              <a:t>Democracy</a:t>
            </a:r>
            <a:endParaRPr lang="nl-BE" dirty="0"/>
          </a:p>
        </p:txBody>
      </p:sp>
      <p:sp>
        <p:nvSpPr>
          <p:cNvPr id="4" name="Tijdelijke aanduiding voor voettekst 3"/>
          <p:cNvSpPr>
            <a:spLocks noGrp="1"/>
          </p:cNvSpPr>
          <p:nvPr>
            <p:ph type="ftr" sz="quarter" idx="11"/>
          </p:nvPr>
        </p:nvSpPr>
        <p:spPr/>
        <p:txBody>
          <a:bodyPr/>
          <a:lstStyle/>
          <a:p>
            <a:r>
              <a:rPr lang="nl-BE" smtClean="0"/>
              <a:t>Regional Approach - Louis Delcart</a:t>
            </a:r>
            <a:endParaRPr lang="nl-BE"/>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8</a:t>
            </a:fld>
            <a:endParaRPr lang="nl-BE"/>
          </a:p>
        </p:txBody>
      </p:sp>
      <p:pic>
        <p:nvPicPr>
          <p:cNvPr id="2050" name="Picture 2" descr="Afbeeldingsresultaat voor resil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348880"/>
            <a:ext cx="3657600" cy="2895601"/>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5292080" y="5733256"/>
            <a:ext cx="3657600" cy="738664"/>
          </a:xfrm>
          <a:prstGeom prst="rect">
            <a:avLst/>
          </a:prstGeom>
          <a:noFill/>
        </p:spPr>
        <p:txBody>
          <a:bodyPr wrap="square" rtlCol="0">
            <a:spAutoFit/>
          </a:bodyPr>
          <a:lstStyle/>
          <a:p>
            <a:r>
              <a:rPr lang="nl-BE" sz="1400" dirty="0" smtClean="0"/>
              <a:t>Source: </a:t>
            </a:r>
            <a:r>
              <a:rPr lang="nl-BE" sz="1400" u="sng" dirty="0" err="1"/>
              <a:t>Resilience</a:t>
            </a:r>
            <a:r>
              <a:rPr lang="nl-BE" sz="1400" u="sng" dirty="0"/>
              <a:t> </a:t>
            </a:r>
            <a:r>
              <a:rPr lang="nl-BE" sz="1400" u="sng" dirty="0" smtClean="0"/>
              <a:t>&amp; </a:t>
            </a:r>
            <a:r>
              <a:rPr lang="nl-BE" sz="1400" u="sng" dirty="0" err="1" smtClean="0"/>
              <a:t>Transformation</a:t>
            </a:r>
            <a:r>
              <a:rPr lang="nl-BE" sz="1400" u="sng" dirty="0" smtClean="0"/>
              <a:t> - A </a:t>
            </a:r>
            <a:r>
              <a:rPr lang="nl-BE" sz="1400" u="sng" dirty="0" err="1"/>
              <a:t>Regional</a:t>
            </a:r>
            <a:r>
              <a:rPr lang="nl-BE" sz="1400" u="sng" dirty="0"/>
              <a:t> </a:t>
            </a:r>
            <a:r>
              <a:rPr lang="nl-BE" sz="1400" u="sng" dirty="0" smtClean="0"/>
              <a:t>Approach</a:t>
            </a:r>
            <a:r>
              <a:rPr lang="nl-BE" sz="1400" dirty="0" smtClean="0"/>
              <a:t>, </a:t>
            </a:r>
            <a:r>
              <a:rPr lang="nl-BE" sz="1400" dirty="0" err="1" smtClean="0"/>
              <a:t>Ecotrust</a:t>
            </a:r>
            <a:r>
              <a:rPr lang="nl-BE" sz="1400" dirty="0" smtClean="0"/>
              <a:t>, Portland, Oregon</a:t>
            </a:r>
            <a:r>
              <a:rPr lang="nl-BE" sz="1400" smtClean="0"/>
              <a:t>, USA, </a:t>
            </a:r>
            <a:r>
              <a:rPr lang="nl-BE" sz="1400"/>
              <a:t>ISSN 2166-188X</a:t>
            </a:r>
            <a:endParaRPr lang="nl-BE" sz="1400" dirty="0"/>
          </a:p>
        </p:txBody>
      </p:sp>
    </p:spTree>
    <p:extLst>
      <p:ext uri="{BB962C8B-B14F-4D97-AF65-F5344CB8AC3E}">
        <p14:creationId xmlns:p14="http://schemas.microsoft.com/office/powerpoint/2010/main" val="8751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1.4.2  COMMUNITY BUILDING</a:t>
            </a:r>
            <a:endParaRPr lang="nl-BE" dirty="0"/>
          </a:p>
        </p:txBody>
      </p:sp>
      <p:sp>
        <p:nvSpPr>
          <p:cNvPr id="3" name="Tijdelijke aanduiding voor inhoud 2"/>
          <p:cNvSpPr>
            <a:spLocks noGrp="1"/>
          </p:cNvSpPr>
          <p:nvPr>
            <p:ph idx="1"/>
          </p:nvPr>
        </p:nvSpPr>
        <p:spPr>
          <a:xfrm>
            <a:off x="107504" y="1628800"/>
            <a:ext cx="4968552" cy="4968552"/>
          </a:xfrm>
        </p:spPr>
        <p:txBody>
          <a:bodyPr>
            <a:noAutofit/>
          </a:bodyPr>
          <a:lstStyle/>
          <a:p>
            <a:pPr marL="114300" indent="0">
              <a:buNone/>
            </a:pPr>
            <a:r>
              <a:rPr lang="en-US" sz="1400" i="1" dirty="0" smtClean="0"/>
              <a:t>The </a:t>
            </a:r>
            <a:r>
              <a:rPr lang="en-US" sz="1400" i="1" dirty="0"/>
              <a:t>Triple Helix concept</a:t>
            </a:r>
            <a:r>
              <a:rPr lang="en-US" sz="1400" dirty="0"/>
              <a:t> comprises three basic elements:</a:t>
            </a:r>
            <a:endParaRPr lang="nl-BE" sz="1400" dirty="0"/>
          </a:p>
          <a:p>
            <a:pPr lvl="0"/>
            <a:r>
              <a:rPr lang="en-US" sz="1400" dirty="0"/>
              <a:t>a more prominent role for the university in innovation, on a par with industry and government in a knowledge–based society; </a:t>
            </a:r>
            <a:endParaRPr lang="nl-BE" sz="1400" dirty="0"/>
          </a:p>
          <a:p>
            <a:pPr lvl="0"/>
            <a:r>
              <a:rPr lang="en-US" sz="1400" dirty="0"/>
              <a:t>a movement toward collaborative relationships among the three major institutional spheres, in which innovation policy is increasingly an outcome of interaction rather than a prescription from government; </a:t>
            </a:r>
            <a:endParaRPr lang="nl-BE" sz="1400" dirty="0"/>
          </a:p>
          <a:p>
            <a:pPr lvl="0"/>
            <a:r>
              <a:rPr lang="en-US" sz="1400" dirty="0"/>
              <a:t>in addition to fulfilling their traditional functions, each institutional sphere also “takes the role of the other” performing new roles as well as their traditional function.</a:t>
            </a:r>
            <a:endParaRPr lang="nl-BE" sz="1400" dirty="0"/>
          </a:p>
          <a:p>
            <a:pPr marL="114300" indent="0">
              <a:buNone/>
            </a:pPr>
            <a:r>
              <a:rPr lang="en-US" sz="1400" dirty="0"/>
              <a:t> </a:t>
            </a:r>
            <a:endParaRPr lang="nl-BE" sz="1400" dirty="0"/>
          </a:p>
          <a:p>
            <a:pPr marL="114300" indent="0">
              <a:buNone/>
            </a:pPr>
            <a:r>
              <a:rPr lang="en-US" sz="1400" i="1" dirty="0"/>
              <a:t>The Quadruple helix</a:t>
            </a:r>
            <a:r>
              <a:rPr lang="en-US" sz="1400" dirty="0"/>
              <a:t> adds a role for civil society as community spokesman. They detect the needs of a society in an organized way and try to find solutions with the three other parts. </a:t>
            </a:r>
            <a:endParaRPr lang="nl-BE" sz="1400" dirty="0"/>
          </a:p>
          <a:p>
            <a:r>
              <a:rPr lang="en-US" sz="1400" baseline="-25000" dirty="0"/>
              <a:t>Henry </a:t>
            </a:r>
            <a:r>
              <a:rPr lang="en-US" sz="1400" baseline="-25000" dirty="0" err="1"/>
              <a:t>Etzkovitz</a:t>
            </a:r>
            <a:r>
              <a:rPr lang="en-US" sz="1400" baseline="-25000" dirty="0"/>
              <a:t>: </a:t>
            </a:r>
            <a:r>
              <a:rPr lang="en-US" sz="1400" u="sng" baseline="-25000" dirty="0"/>
              <a:t>The Triple Helix</a:t>
            </a:r>
            <a:r>
              <a:rPr lang="en-US" sz="1400" baseline="-25000" dirty="0"/>
              <a:t> in: William Sims Bainbridge, editor: </a:t>
            </a:r>
            <a:r>
              <a:rPr lang="en-US" sz="1400" u="sng" baseline="-25000" dirty="0"/>
              <a:t>Leadership in Science and Technology: A Reference Handbook</a:t>
            </a:r>
            <a:r>
              <a:rPr lang="en-US" sz="1400" baseline="-25000" dirty="0"/>
              <a:t>, Sage, Los Angeles, pp. 434 </a:t>
            </a:r>
            <a:r>
              <a:rPr lang="en-US" sz="1400" baseline="-25000" dirty="0" err="1"/>
              <a:t>sqq</a:t>
            </a:r>
            <a:r>
              <a:rPr lang="en-US" sz="1400" baseline="-25000" dirty="0"/>
              <a:t>.</a:t>
            </a:r>
            <a:endParaRPr lang="nl-BE" sz="1400" dirty="0"/>
          </a:p>
          <a:p>
            <a:pPr marL="114300" indent="0">
              <a:buNone/>
            </a:pPr>
            <a:endParaRPr lang="nl-BE" sz="1400" dirty="0"/>
          </a:p>
        </p:txBody>
      </p:sp>
      <p:sp>
        <p:nvSpPr>
          <p:cNvPr id="4" name="Tijdelijke aanduiding voor voettekst 3"/>
          <p:cNvSpPr>
            <a:spLocks noGrp="1"/>
          </p:cNvSpPr>
          <p:nvPr>
            <p:ph type="ftr" sz="quarter" idx="11"/>
          </p:nvPr>
        </p:nvSpPr>
        <p:spPr>
          <a:xfrm>
            <a:off x="3124200" y="6356350"/>
            <a:ext cx="2311896" cy="365125"/>
          </a:xfrm>
        </p:spPr>
        <p:txBody>
          <a:bodyPr/>
          <a:lstStyle/>
          <a:p>
            <a:r>
              <a:rPr lang="nl-BE" smtClean="0"/>
              <a:t>Regional Approach - Louis Delcart</a:t>
            </a:r>
            <a:endParaRPr lang="nl-BE" dirty="0"/>
          </a:p>
        </p:txBody>
      </p:sp>
      <p:sp>
        <p:nvSpPr>
          <p:cNvPr id="5" name="Tijdelijke aanduiding voor dianummer 4"/>
          <p:cNvSpPr>
            <a:spLocks noGrp="1"/>
          </p:cNvSpPr>
          <p:nvPr>
            <p:ph type="sldNum" sz="quarter" idx="12"/>
          </p:nvPr>
        </p:nvSpPr>
        <p:spPr/>
        <p:txBody>
          <a:bodyPr/>
          <a:lstStyle/>
          <a:p>
            <a:fld id="{1F81FB8F-E6C7-453A-9158-0F66A289D148}" type="slidenum">
              <a:rPr lang="nl-BE" smtClean="0"/>
              <a:t>9</a:t>
            </a:fld>
            <a:endParaRPr lang="nl-BE"/>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204864"/>
            <a:ext cx="374332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5241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ker">
  <a:themeElements>
    <a:clrScheme name="Apotheker">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ker">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ker">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520</TotalTime>
  <Words>3372</Words>
  <Application>Microsoft Office PowerPoint</Application>
  <PresentationFormat>Diavoorstelling (4:3)</PresentationFormat>
  <Paragraphs>267</Paragraphs>
  <Slides>24</Slides>
  <Notes>12</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Apotheker</vt:lpstr>
      <vt:lpstr>The Regional Approach: Which subjects can benefit of it?</vt:lpstr>
      <vt:lpstr>Summary</vt:lpstr>
      <vt:lpstr>1.1 WHAT IS REGIONAL APPROACH?</vt:lpstr>
      <vt:lpstr>1.2 WHY A REGIONAL APPROACH?</vt:lpstr>
      <vt:lpstr>1.3 A Regional Approach</vt:lpstr>
      <vt:lpstr>1.4. THE REGIONAL APPROACH:  THE KEY FACTORS</vt:lpstr>
      <vt:lpstr>1.4.1.1  RESILIENCE</vt:lpstr>
      <vt:lpstr>1.4.1.2 Resilience in Practice</vt:lpstr>
      <vt:lpstr>1.4.2  COMMUNITY BUILDING</vt:lpstr>
      <vt:lpstr>1.4.3.1  Transformation and innovation</vt:lpstr>
      <vt:lpstr>1.4.4. entrepreneurship</vt:lpstr>
      <vt:lpstr>1.4.4.1 Characteristics of Sustainable entrepreneurship</vt:lpstr>
      <vt:lpstr>Examples from visited countries</vt:lpstr>
      <vt:lpstr>Examples from visited countries</vt:lpstr>
      <vt:lpstr>Examples from visited countries</vt:lpstr>
      <vt:lpstr>Examples from visited countries</vt:lpstr>
      <vt:lpstr>2.1. Role of regional AND LOCAL authorities</vt:lpstr>
      <vt:lpstr>3.1. Give the floor to civil society</vt:lpstr>
      <vt:lpstr>3.1. Role of civil society in less developed areas of Europe</vt:lpstr>
      <vt:lpstr>4.1.  THE REGIONAL APPROACH: WHICH SUBJECTS CAN HAVE A BENEFIT THROUGH IT?</vt:lpstr>
      <vt:lpstr>4.1.  THE REGIONAL APPROACH: WHICH SUBJECTS CAN HAVE A BENEFIT THROUGH IT?</vt:lpstr>
      <vt:lpstr>4.2.  THE REGIONAL APPROACH: To be maintained on a national level</vt:lpstr>
      <vt:lpstr>6. Final considerations: the three CONCENTRIC circles model</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A EUROPEAN REGIONAL APPROACH FRUITFULL WHEN IT COMES TO DEVELOPING ECONOMY AND EMPLOYMENT</dc:title>
  <dc:creator>Karin</dc:creator>
  <cp:lastModifiedBy>Karin</cp:lastModifiedBy>
  <cp:revision>79</cp:revision>
  <dcterms:created xsi:type="dcterms:W3CDTF">2015-02-12T13:57:09Z</dcterms:created>
  <dcterms:modified xsi:type="dcterms:W3CDTF">2016-11-08T09:03:07Z</dcterms:modified>
</cp:coreProperties>
</file>